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58" r:id="rId5"/>
    <p:sldId id="266" r:id="rId6"/>
    <p:sldId id="267" r:id="rId7"/>
    <p:sldId id="273" r:id="rId8"/>
    <p:sldId id="268" r:id="rId9"/>
    <p:sldId id="269" r:id="rId10"/>
    <p:sldId id="270" r:id="rId11"/>
    <p:sldId id="260" r:id="rId12"/>
    <p:sldId id="261" r:id="rId13"/>
    <p:sldId id="262" r:id="rId14"/>
    <p:sldId id="263" r:id="rId15"/>
    <p:sldId id="264" r:id="rId16"/>
    <p:sldId id="265" r:id="rId17"/>
    <p:sldId id="271" r:id="rId18"/>
    <p:sldId id="272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ss Csongor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60" d="100"/>
          <a:sy n="60" d="100"/>
        </p:scale>
        <p:origin x="8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B5ABE-C97E-458A-B2A2-7BA436C49FDE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A7F24-212D-4E3E-B30F-3F579E641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7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C9160C-00BF-4805-AF4D-ADB469ECE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CAB648E-9ED2-4A72-9377-0E14C9708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FB5582-D9A3-431E-B3EB-B597B196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3C59-5707-47CC-97A2-AA4CF41BA162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9C01275-4FD0-4053-8325-77E7B7EA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E813BE-72DF-4F3C-97A6-1E18B0F0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61D7-7D9E-45C6-9693-01B56F3271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00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FDF3D8-4C66-48D9-83F9-A47F740A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4BB2302-CDE5-4D73-AFA4-F1CC4B241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72D172C-1C41-4C9C-829E-1C7657E7B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3C59-5707-47CC-97A2-AA4CF41BA162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CD91B3-BC90-4805-9378-B58E36EB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133C85-E5F6-42CB-B72C-C85F9D91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61D7-7D9E-45C6-9693-01B56F3271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022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1FF0404-C8A7-49C9-AA95-7A4BFB9C1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AD1529C-7DBF-4BE4-80A4-27E623D9A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F917DE-4095-4DD4-ACB1-94BE8E8C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3C59-5707-47CC-97A2-AA4CF41BA162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E8B715-FEFD-4742-8170-61A57B8C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194E3FA-0A90-4688-9245-A308F778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61D7-7D9E-45C6-9693-01B56F3271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648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0620BC-5C98-4FA8-B4A3-7FBF9DCB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DF5CF5-C223-46EE-8C28-F96A4139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9C3B443-D927-4FF1-A6F0-3A2BF74A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3C59-5707-47CC-97A2-AA4CF41BA162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C10F5E-8702-4073-A695-BF677855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81B0243-686E-409B-9A02-76FF9C14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61D7-7D9E-45C6-9693-01B56F3271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33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FF6A82-F5A0-4876-B7D4-EE7CDD46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CC4907-54DB-430C-AE7B-BD1AB56C9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2615E1-933D-4716-9EFF-18F8BB6A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3C59-5707-47CC-97A2-AA4CF41BA162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B1E0B8D-86DF-4E27-A822-09812535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F4D50B-CD6B-443E-821A-702AB0F6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61D7-7D9E-45C6-9693-01B56F3271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6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5D2AB6-4853-4CA6-A350-2E077667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9A98CC-FAE3-449B-A90C-C7ABB2A88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5FB6AE2-C198-43AB-A5DE-C18CB7BD5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4CA66DC-5D7D-41B6-88BE-D23E257F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3C59-5707-47CC-97A2-AA4CF41BA162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E53ABD8-F996-492F-BC07-FE5AB44C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EBF3C12-C480-417B-8039-24C84485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61D7-7D9E-45C6-9693-01B56F3271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54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C08601-579C-43EB-BC4D-66B06824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2B5E80-DDCB-44E1-9A96-16D9B3424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C461495-2A6A-49EB-884E-189E1F885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4D5E742-B4BD-4A53-B0D1-43530C8FD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1E6C2FD-E60C-454F-8694-68839037D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21750B9-390B-4BD7-9616-ACE50D0D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3C59-5707-47CC-97A2-AA4CF41BA162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8207912-5081-483B-914E-98586604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48DA346-F56E-42C7-8CD2-6F851B87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61D7-7D9E-45C6-9693-01B56F3271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871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219D2B-A4CF-468C-9318-E0967588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C9D4CB4-E637-4E47-B387-0BE5891A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3C59-5707-47CC-97A2-AA4CF41BA162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310E657-7EF0-4A7D-A6A6-BC51C72F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12613C1-B4AE-4D52-975E-58EA0D0F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61D7-7D9E-45C6-9693-01B56F3271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118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C917EB1-E522-4F9D-AC16-6596600D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3C59-5707-47CC-97A2-AA4CF41BA162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B81D3E3-25B6-4C45-A90C-B4103FBB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635113-1019-45F4-9511-70D815A6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61D7-7D9E-45C6-9693-01B56F3271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054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84FDD6-8D12-40E8-90EF-C8580232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D332AB-2783-4BD6-A823-8B08E111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732097B-37DE-4773-8422-9A9E4B726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1EBD64B-C6E7-41E5-82B5-38E9F01A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3C59-5707-47CC-97A2-AA4CF41BA162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ECB991E-21C0-4069-B9C8-50AD17DB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2C7783F-9B32-42B1-A95E-FA1DC73F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61D7-7D9E-45C6-9693-01B56F3271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90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6B7BF6-8ED1-4DC5-8C02-BEB6CC09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52EA4B1-9EC0-4310-A6F2-2411FE2AD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A6D666-8FCB-4164-9E6F-674C36C93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0D6E722-D801-4768-B1F1-F0A0B847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3C59-5707-47CC-97A2-AA4CF41BA162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A176F8-291B-416E-882D-A7393AD8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357DF36-B2CC-44B3-8580-21FD635E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61D7-7D9E-45C6-9693-01B56F3271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993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6BBB257-83C6-444D-B5BC-5283F886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91EC9F3-CC78-4BB8-809F-719B36F06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939561-2981-4D66-BE24-0B9044D59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3C59-5707-47CC-97A2-AA4CF41BA162}" type="datetimeFigureOut">
              <a:rPr lang="hu-HU" smtClean="0"/>
              <a:t>2021. 11. 25.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CD440D-CC1F-4781-A370-76F129AB1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086952E-4D24-4F8F-AEA5-92C5BDF02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61D7-7D9E-45C6-9693-01B56F3271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2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1;p1">
            <a:extLst>
              <a:ext uri="{FF2B5EF4-FFF2-40B4-BE49-F238E27FC236}">
                <a16:creationId xmlns:a16="http://schemas.microsoft.com/office/drawing/2014/main" id="{4D9F237D-F34A-43FB-B3C2-8CD7B187418B}"/>
              </a:ext>
            </a:extLst>
          </p:cNvPr>
          <p:cNvSpPr txBox="1">
            <a:spLocks/>
          </p:cNvSpPr>
          <p:nvPr/>
        </p:nvSpPr>
        <p:spPr>
          <a:xfrm>
            <a:off x="5596750" y="257175"/>
            <a:ext cx="6128526" cy="7424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buSzPct val="122222"/>
            </a:pPr>
            <a:r>
              <a:rPr lang="en-US" sz="4000" dirty="0" err="1">
                <a:solidFill>
                  <a:srgbClr val="FFC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Egy</a:t>
            </a:r>
            <a:r>
              <a:rPr lang="en-US" sz="4000" dirty="0">
                <a:solidFill>
                  <a:srgbClr val="FFC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szinodális</a:t>
            </a:r>
            <a:r>
              <a:rPr lang="en-US" sz="4000" dirty="0">
                <a:solidFill>
                  <a:srgbClr val="FFC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Egyházért</a:t>
            </a:r>
            <a:endParaRPr lang="en-US" sz="4000" dirty="0">
              <a:solidFill>
                <a:srgbClr val="FFC000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122;p1">
            <a:extLst>
              <a:ext uri="{FF2B5EF4-FFF2-40B4-BE49-F238E27FC236}">
                <a16:creationId xmlns:a16="http://schemas.microsoft.com/office/drawing/2014/main" id="{724C9D7A-403F-49AE-A714-0832F94D6E3C}"/>
              </a:ext>
            </a:extLst>
          </p:cNvPr>
          <p:cNvSpPr txBox="1">
            <a:spLocks/>
          </p:cNvSpPr>
          <p:nvPr/>
        </p:nvSpPr>
        <p:spPr>
          <a:xfrm>
            <a:off x="6602024" y="1061818"/>
            <a:ext cx="5123252" cy="6305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SzPts val="2200"/>
            </a:pPr>
            <a:r>
              <a:rPr lang="hu-HU" sz="2800" dirty="0">
                <a:solidFill>
                  <a:srgbClr val="00B05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Egyházmegyei szakasz</a:t>
            </a: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3C6D3BED-8976-436A-947F-389BE4F38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479" y="2260246"/>
            <a:ext cx="2797571" cy="3323256"/>
          </a:xfrm>
          <a:prstGeom prst="rect">
            <a:avLst/>
          </a:prstGeom>
        </p:spPr>
      </p:pic>
      <p:sp>
        <p:nvSpPr>
          <p:cNvPr id="7" name="Google Shape;122;p1">
            <a:extLst>
              <a:ext uri="{FF2B5EF4-FFF2-40B4-BE49-F238E27FC236}">
                <a16:creationId xmlns:a16="http://schemas.microsoft.com/office/drawing/2014/main" id="{DA8792A4-1970-40BA-9476-CFC7E63BAA9F}"/>
              </a:ext>
            </a:extLst>
          </p:cNvPr>
          <p:cNvSpPr txBox="1">
            <a:spLocks/>
          </p:cNvSpPr>
          <p:nvPr/>
        </p:nvSpPr>
        <p:spPr>
          <a:xfrm>
            <a:off x="3591908" y="6151359"/>
            <a:ext cx="5008183" cy="44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2200"/>
              <a:buFont typeface="Helvetica Neue Light"/>
              <a:buNone/>
              <a:defRPr sz="2200" b="0" i="0" u="none" strike="noStrike" cap="none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E8F32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DE8F3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indent="0" algn="l">
              <a:lnSpc>
                <a:spcPct val="90000"/>
              </a:lnSpc>
            </a:pPr>
            <a:r>
              <a:rPr lang="hu-HU" sz="2800" cap="small" dirty="0">
                <a:solidFill>
                  <a:srgbClr val="00B05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Gyulafehérvári Főegyházmegye</a:t>
            </a:r>
          </a:p>
        </p:txBody>
      </p:sp>
    </p:spTree>
    <p:extLst>
      <p:ext uri="{BB962C8B-B14F-4D97-AF65-F5344CB8AC3E}">
        <p14:creationId xmlns:p14="http://schemas.microsoft.com/office/powerpoint/2010/main" val="40674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65243-D4FC-4355-8FBB-03F75F4E9B8E}"/>
              </a:ext>
            </a:extLst>
          </p:cNvPr>
          <p:cNvSpPr txBox="1">
            <a:spLocks/>
          </p:cNvSpPr>
          <p:nvPr/>
        </p:nvSpPr>
        <p:spPr>
          <a:xfrm>
            <a:off x="3218754" y="370098"/>
            <a:ext cx="78386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A </a:t>
            </a:r>
            <a:r>
              <a:rPr lang="en-US" sz="5400" kern="1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konzultáció</a:t>
            </a:r>
            <a:r>
              <a:rPr lang="en-US" sz="5400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fő</a:t>
            </a:r>
            <a:r>
              <a:rPr lang="en-US" sz="5400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kérdése</a:t>
            </a:r>
            <a:endParaRPr lang="en-US" sz="5400" kern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A5798-9123-46EC-9138-53426A5A6D72}"/>
              </a:ext>
            </a:extLst>
          </p:cNvPr>
          <p:cNvSpPr txBox="1">
            <a:spLocks/>
          </p:cNvSpPr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sz="2200" b="1" dirty="0"/>
          </a:p>
          <a:p>
            <a:pPr marL="0" indent="0" algn="ctr">
              <a:buNone/>
            </a:pPr>
            <a:r>
              <a:rPr lang="en-US" sz="4800" b="1" dirty="0" err="1">
                <a:latin typeface="Book Antiqua" panose="02040602050305030304" pitchFamily="18" charset="0"/>
              </a:rPr>
              <a:t>Hogyan</a:t>
            </a:r>
            <a:r>
              <a:rPr lang="en-US" sz="4800" b="1" dirty="0">
                <a:latin typeface="Book Antiqua" panose="02040602050305030304" pitchFamily="18" charset="0"/>
              </a:rPr>
              <a:t> </a:t>
            </a:r>
            <a:r>
              <a:rPr lang="en-US" sz="4800" b="1" dirty="0" err="1">
                <a:latin typeface="Book Antiqua" panose="02040602050305030304" pitchFamily="18" charset="0"/>
              </a:rPr>
              <a:t>történik</a:t>
            </a:r>
            <a:r>
              <a:rPr lang="en-US" sz="4800" b="1" dirty="0">
                <a:latin typeface="Book Antiqua" panose="02040602050305030304" pitchFamily="18" charset="0"/>
              </a:rPr>
              <a:t> </a:t>
            </a:r>
            <a:r>
              <a:rPr lang="en-US" sz="4800" b="1" dirty="0" err="1">
                <a:latin typeface="Book Antiqua" panose="02040602050305030304" pitchFamily="18" charset="0"/>
              </a:rPr>
              <a:t>az</a:t>
            </a:r>
            <a:r>
              <a:rPr lang="en-US" sz="4800" b="1" dirty="0">
                <a:latin typeface="Book Antiqua" panose="02040602050305030304" pitchFamily="18" charset="0"/>
              </a:rPr>
              <a:t> „</a:t>
            </a:r>
            <a:r>
              <a:rPr lang="en-US" sz="4800" b="1" dirty="0" err="1">
                <a:latin typeface="Book Antiqua" panose="02040602050305030304" pitchFamily="18" charset="0"/>
              </a:rPr>
              <a:t>együtt</a:t>
            </a:r>
            <a:r>
              <a:rPr lang="en-US" sz="4800" b="1" dirty="0">
                <a:latin typeface="Book Antiqua" panose="02040602050305030304" pitchFamily="18" charset="0"/>
              </a:rPr>
              <a:t> </a:t>
            </a:r>
            <a:r>
              <a:rPr lang="en-US" sz="4800" b="1" dirty="0" err="1">
                <a:latin typeface="Book Antiqua" panose="02040602050305030304" pitchFamily="18" charset="0"/>
              </a:rPr>
              <a:t>haladás</a:t>
            </a:r>
            <a:r>
              <a:rPr lang="en-US" sz="4800" b="1" dirty="0">
                <a:latin typeface="Book Antiqua" panose="02040602050305030304" pitchFamily="18" charset="0"/>
              </a:rPr>
              <a:t>” a </a:t>
            </a:r>
            <a:r>
              <a:rPr lang="en-US" sz="4800" b="1" dirty="0" err="1">
                <a:latin typeface="Book Antiqua" panose="02040602050305030304" pitchFamily="18" charset="0"/>
              </a:rPr>
              <a:t>helyi</a:t>
            </a:r>
            <a:r>
              <a:rPr lang="en-US" sz="4800" b="1" dirty="0">
                <a:latin typeface="Book Antiqua" panose="02040602050305030304" pitchFamily="18" charset="0"/>
              </a:rPr>
              <a:t> </a:t>
            </a:r>
            <a:r>
              <a:rPr lang="en-US" sz="4800" b="1" dirty="0" err="1">
                <a:latin typeface="Book Antiqua" panose="02040602050305030304" pitchFamily="18" charset="0"/>
              </a:rPr>
              <a:t>egyházban</a:t>
            </a:r>
            <a:r>
              <a:rPr lang="hu-HU" sz="4800" b="1" dirty="0">
                <a:latin typeface="Book Antiqua" panose="02040602050305030304" pitchFamily="18" charset="0"/>
              </a:rPr>
              <a:t> </a:t>
            </a:r>
            <a:r>
              <a:rPr lang="en-US" sz="4800" b="1" dirty="0">
                <a:latin typeface="Book Antiqua" panose="02040602050305030304" pitchFamily="18" charset="0"/>
              </a:rPr>
              <a:t>ma</a:t>
            </a:r>
            <a:r>
              <a:rPr lang="hu-HU" sz="4800" b="1" dirty="0">
                <a:latin typeface="Book Antiqua" panose="02040602050305030304" pitchFamily="18" charset="0"/>
              </a:rPr>
              <a:t>, </a:t>
            </a:r>
            <a:r>
              <a:rPr lang="en-US" sz="4800" b="1" dirty="0" err="1">
                <a:latin typeface="Book Antiqua" panose="02040602050305030304" pitchFamily="18" charset="0"/>
              </a:rPr>
              <a:t>és</a:t>
            </a:r>
            <a:r>
              <a:rPr lang="en-US" sz="4800" b="1" dirty="0">
                <a:latin typeface="Book Antiqua" panose="02040602050305030304" pitchFamily="18" charset="0"/>
              </a:rPr>
              <a:t> </a:t>
            </a:r>
            <a:r>
              <a:rPr lang="en-US" sz="4800" b="1" dirty="0" err="1">
                <a:latin typeface="Book Antiqua" panose="02040602050305030304" pitchFamily="18" charset="0"/>
              </a:rPr>
              <a:t>milyen</a:t>
            </a:r>
            <a:r>
              <a:rPr lang="en-US" sz="4800" b="1" dirty="0">
                <a:latin typeface="Book Antiqua" panose="02040602050305030304" pitchFamily="18" charset="0"/>
              </a:rPr>
              <a:t> </a:t>
            </a:r>
            <a:r>
              <a:rPr lang="en-US" sz="4800" b="1" dirty="0" err="1">
                <a:latin typeface="Book Antiqua" panose="02040602050305030304" pitchFamily="18" charset="0"/>
              </a:rPr>
              <a:t>lépésekre</a:t>
            </a:r>
            <a:r>
              <a:rPr lang="en-US" sz="4800" b="1" dirty="0">
                <a:latin typeface="Book Antiqua" panose="02040602050305030304" pitchFamily="18" charset="0"/>
              </a:rPr>
              <a:t> </a:t>
            </a:r>
            <a:r>
              <a:rPr lang="en-US" sz="4800" b="1" dirty="0" err="1">
                <a:latin typeface="Book Antiqua" panose="02040602050305030304" pitchFamily="18" charset="0"/>
              </a:rPr>
              <a:t>hív</a:t>
            </a:r>
            <a:r>
              <a:rPr lang="en-US" sz="4800" b="1" dirty="0">
                <a:latin typeface="Book Antiqua" panose="02040602050305030304" pitchFamily="18" charset="0"/>
              </a:rPr>
              <a:t> </a:t>
            </a:r>
            <a:r>
              <a:rPr lang="en-US" sz="4800" b="1" dirty="0" err="1">
                <a:latin typeface="Book Antiqua" panose="02040602050305030304" pitchFamily="18" charset="0"/>
              </a:rPr>
              <a:t>minket</a:t>
            </a:r>
            <a:r>
              <a:rPr lang="en-US" sz="4800" b="1" dirty="0">
                <a:latin typeface="Book Antiqua" panose="02040602050305030304" pitchFamily="18" charset="0"/>
              </a:rPr>
              <a:t> a </a:t>
            </a:r>
            <a:r>
              <a:rPr lang="en-US" sz="4800" b="1" dirty="0" err="1">
                <a:latin typeface="Book Antiqua" panose="02040602050305030304" pitchFamily="18" charset="0"/>
              </a:rPr>
              <a:t>Lélek</a:t>
            </a:r>
            <a:r>
              <a:rPr lang="en-US" sz="4800" b="1" dirty="0">
                <a:latin typeface="Book Antiqua" panose="02040602050305030304" pitchFamily="18" charset="0"/>
              </a:rPr>
              <a:t>, </a:t>
            </a:r>
            <a:r>
              <a:rPr lang="en-US" sz="4800" b="1" dirty="0" err="1">
                <a:latin typeface="Book Antiqua" panose="02040602050305030304" pitchFamily="18" charset="0"/>
              </a:rPr>
              <a:t>hogy</a:t>
            </a:r>
            <a:r>
              <a:rPr lang="en-US" sz="4800" b="1" dirty="0">
                <a:latin typeface="Book Antiqua" panose="02040602050305030304" pitchFamily="18" charset="0"/>
              </a:rPr>
              <a:t> „</a:t>
            </a:r>
            <a:r>
              <a:rPr lang="en-US" sz="4800" b="1" dirty="0" err="1">
                <a:latin typeface="Book Antiqua" panose="02040602050305030304" pitchFamily="18" charset="0"/>
              </a:rPr>
              <a:t>együtt</a:t>
            </a:r>
            <a:r>
              <a:rPr lang="en-US" sz="4800" b="1" dirty="0">
                <a:latin typeface="Book Antiqua" panose="02040602050305030304" pitchFamily="18" charset="0"/>
              </a:rPr>
              <a:t> </a:t>
            </a:r>
            <a:r>
              <a:rPr lang="en-US" sz="4800" b="1" dirty="0" err="1">
                <a:latin typeface="Book Antiqua" panose="02040602050305030304" pitchFamily="18" charset="0"/>
              </a:rPr>
              <a:t>haladásunkban</a:t>
            </a:r>
            <a:r>
              <a:rPr lang="en-US" sz="4800" b="1" dirty="0">
                <a:latin typeface="Book Antiqua" panose="02040602050305030304" pitchFamily="18" charset="0"/>
              </a:rPr>
              <a:t>” </a:t>
            </a:r>
            <a:r>
              <a:rPr lang="en-US" sz="4800" b="1" dirty="0" err="1">
                <a:latin typeface="Book Antiqua" panose="02040602050305030304" pitchFamily="18" charset="0"/>
              </a:rPr>
              <a:t>növekedjünk</a:t>
            </a:r>
            <a:r>
              <a:rPr lang="en-US" sz="4800" b="1" dirty="0">
                <a:latin typeface="Book Antiqua" panose="02040602050305030304" pitchFamily="18" charset="0"/>
              </a:rPr>
              <a:t> ? </a:t>
            </a: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F078E2DF-36EF-483D-883C-AD64D7345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" y="59451"/>
            <a:ext cx="2337497" cy="15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EE50C4-CFD6-4FE0-9774-5C6CE87B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A </a:t>
            </a:r>
            <a:r>
              <a:rPr lang="en-US" kern="1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konzultációnál</a:t>
            </a:r>
            <a:r>
              <a:rPr lang="en-US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feltehető</a:t>
            </a:r>
            <a:r>
              <a:rPr lang="en-US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kérdések</a:t>
            </a:r>
            <a:r>
              <a:rPr lang="hu-HU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  <a:endParaRPr lang="en-US" kern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9CB979-3FB1-421E-BD96-DC4E1483B117}"/>
              </a:ext>
            </a:extLst>
          </p:cNvPr>
          <p:cNvSpPr txBox="1">
            <a:spLocks/>
          </p:cNvSpPr>
          <p:nvPr/>
        </p:nvSpPr>
        <p:spPr>
          <a:xfrm>
            <a:off x="669036" y="1929384"/>
            <a:ext cx="10853928" cy="438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>
                <a:latin typeface="Book Antiqua" panose="02040602050305030304" pitchFamily="18" charset="0"/>
              </a:rPr>
              <a:t>Milyen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élményeid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vannak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az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Egyházzal</a:t>
            </a:r>
            <a:r>
              <a:rPr lang="en-US" sz="2400" b="1" dirty="0">
                <a:latin typeface="Book Antiqua" panose="0204060205030503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ook Antiqua" panose="02040602050305030304" pitchFamily="18" charset="0"/>
              </a:rPr>
              <a:t>A hit </a:t>
            </a:r>
            <a:r>
              <a:rPr lang="en-US" sz="2400" b="1" dirty="0" err="1">
                <a:latin typeface="Book Antiqua" panose="02040602050305030304" pitchFamily="18" charset="0"/>
              </a:rPr>
              <a:t>megtartó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erejét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egyénileg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és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közösségben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tapasztalhatjuk</a:t>
            </a:r>
            <a:r>
              <a:rPr lang="en-US" sz="2400" b="1" dirty="0">
                <a:latin typeface="Book Antiqua" panose="02040602050305030304" pitchFamily="18" charset="0"/>
              </a:rPr>
              <a:t> meg. </a:t>
            </a:r>
            <a:br>
              <a:rPr lang="hu-HU" sz="2400" b="1" dirty="0">
                <a:latin typeface="Book Antiqua" panose="02040602050305030304" pitchFamily="18" charset="0"/>
              </a:rPr>
            </a:br>
            <a:r>
              <a:rPr lang="en-US" sz="2400" b="1" dirty="0" err="1">
                <a:latin typeface="Book Antiqua" panose="02040602050305030304" pitchFamily="18" charset="0"/>
              </a:rPr>
              <a:t>Mit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jelent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ez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számodra</a:t>
            </a:r>
            <a:r>
              <a:rPr lang="en-US" sz="2400" b="1" dirty="0">
                <a:latin typeface="Book Antiqua" panose="0204060205030503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Book Antiqua" panose="02040602050305030304" pitchFamily="18" charset="0"/>
              </a:rPr>
              <a:t>Mit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tennél</a:t>
            </a:r>
            <a:r>
              <a:rPr lang="en-US" sz="2400" b="1" dirty="0">
                <a:latin typeface="Book Antiqua" panose="02040602050305030304" pitchFamily="18" charset="0"/>
              </a:rPr>
              <a:t>, </a:t>
            </a:r>
            <a:r>
              <a:rPr lang="en-US" sz="2400" b="1" dirty="0" err="1">
                <a:latin typeface="Book Antiqua" panose="02040602050305030304" pitchFamily="18" charset="0"/>
              </a:rPr>
              <a:t>hogy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együtt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menjünk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Isten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felé</a:t>
            </a:r>
            <a:r>
              <a:rPr lang="en-US" sz="2400" b="1" dirty="0">
                <a:latin typeface="Book Antiqua" panose="02040602050305030304" pitchFamily="18" charset="0"/>
              </a:rPr>
              <a:t> a </a:t>
            </a:r>
            <a:r>
              <a:rPr lang="en-US" sz="2400" b="1" dirty="0" err="1">
                <a:latin typeface="Book Antiqua" panose="02040602050305030304" pitchFamily="18" charset="0"/>
              </a:rPr>
              <a:t>közös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úton</a:t>
            </a:r>
            <a:r>
              <a:rPr lang="en-US" sz="2400" b="1" dirty="0">
                <a:latin typeface="Book Antiqua" panose="0204060205030503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Book Antiqua" panose="02040602050305030304" pitchFamily="18" charset="0"/>
              </a:rPr>
              <a:t>Milyen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az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az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egyházi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közösség</a:t>
            </a:r>
            <a:r>
              <a:rPr lang="en-US" sz="2400" b="1" dirty="0">
                <a:latin typeface="Book Antiqua" panose="02040602050305030304" pitchFamily="18" charset="0"/>
              </a:rPr>
              <a:t>, </a:t>
            </a:r>
            <a:r>
              <a:rPr lang="en-US" sz="2400" b="1" dirty="0" err="1">
                <a:latin typeface="Book Antiqua" panose="02040602050305030304" pitchFamily="18" charset="0"/>
              </a:rPr>
              <a:t>amelyhez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szívesen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tartoznál</a:t>
            </a:r>
            <a:r>
              <a:rPr lang="en-US" sz="2400" b="1" dirty="0">
                <a:latin typeface="Book Antiqua" panose="0204060205030503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Book Antiqua" panose="02040602050305030304" pitchFamily="18" charset="0"/>
              </a:rPr>
              <a:t>Mit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tehetnénk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azokért</a:t>
            </a:r>
            <a:r>
              <a:rPr lang="en-US" sz="2400" b="1" dirty="0">
                <a:latin typeface="Book Antiqua" panose="02040602050305030304" pitchFamily="18" charset="0"/>
              </a:rPr>
              <a:t>, </a:t>
            </a:r>
            <a:r>
              <a:rPr lang="en-US" sz="2400" b="1" dirty="0" err="1">
                <a:latin typeface="Book Antiqua" panose="02040602050305030304" pitchFamily="18" charset="0"/>
              </a:rPr>
              <a:t>akik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eltávolodtak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az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Egyháztól</a:t>
            </a:r>
            <a:r>
              <a:rPr lang="en-US" sz="2400" b="1" dirty="0">
                <a:latin typeface="Book Antiqua" panose="02040602050305030304" pitchFamily="18" charset="0"/>
              </a:rPr>
              <a:t>?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7555BF0E-A4AF-49D3-B7E3-491C59A51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" y="59451"/>
            <a:ext cx="2337497" cy="15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A83EC3-60C0-46DC-949A-994DAF9B9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56" y="1236016"/>
            <a:ext cx="11579087" cy="4385968"/>
          </a:xfrm>
        </p:spPr>
        <p:txBody>
          <a:bodyPr>
            <a:normAutofit/>
          </a:bodyPr>
          <a:lstStyle/>
          <a:p>
            <a:pPr marL="0" indent="360363" algn="just">
              <a:lnSpc>
                <a:spcPct val="160000"/>
              </a:lnSpc>
              <a:buNone/>
            </a:pPr>
            <a:r>
              <a:rPr lang="hu-HU" sz="2800" dirty="0">
                <a:latin typeface="Book Antiqua" panose="02040602050305030304" pitchFamily="18" charset="0"/>
              </a:rPr>
              <a:t>A kérdések alapján arra kapunk meghívást, hogy felidézzük tapasztalatainkat, megosszuk a gyümölcsöket, nehézségeinket, keressük, mit kér ma tőlünk a Lélek, hol kell javítanunk.</a:t>
            </a:r>
          </a:p>
          <a:p>
            <a:pPr marL="0" indent="360363" algn="just">
              <a:lnSpc>
                <a:spcPct val="160000"/>
              </a:lnSpc>
              <a:buNone/>
            </a:pPr>
            <a:r>
              <a:rPr lang="hu-HU" sz="2800" dirty="0">
                <a:latin typeface="Book Antiqua" panose="02040602050305030304" pitchFamily="18" charset="0"/>
              </a:rPr>
              <a:t>A </a:t>
            </a:r>
            <a:r>
              <a:rPr lang="hu-HU" sz="2800" dirty="0" err="1">
                <a:latin typeface="Book Antiqua" panose="02040602050305030304" pitchFamily="18" charset="0"/>
              </a:rPr>
              <a:t>Vademecumban</a:t>
            </a:r>
            <a:r>
              <a:rPr lang="hu-HU" sz="2800" dirty="0">
                <a:latin typeface="Book Antiqua" panose="02040602050305030304" pitchFamily="18" charset="0"/>
              </a:rPr>
              <a:t> </a:t>
            </a:r>
            <a:r>
              <a:rPr lang="en-US" sz="2800" dirty="0">
                <a:latin typeface="Book Antiqua" panose="02040602050305030304" pitchFamily="18" charset="0"/>
              </a:rPr>
              <a:t> 10 </a:t>
            </a:r>
            <a:r>
              <a:rPr lang="en-US" sz="2800" dirty="0" err="1">
                <a:latin typeface="Book Antiqua" panose="02040602050305030304" pitchFamily="18" charset="0"/>
              </a:rPr>
              <a:t>fő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téma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köré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rendezik</a:t>
            </a:r>
            <a:r>
              <a:rPr lang="en-US" sz="2800" dirty="0">
                <a:latin typeface="Book Antiqua" panose="02040602050305030304" pitchFamily="18" charset="0"/>
              </a:rPr>
              <a:t> a </a:t>
            </a:r>
            <a:r>
              <a:rPr lang="en-US" sz="2800" dirty="0" err="1">
                <a:latin typeface="Book Antiqua" panose="02040602050305030304" pitchFamily="18" charset="0"/>
              </a:rPr>
              <a:t>szinodalitás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megélését</a:t>
            </a:r>
            <a:r>
              <a:rPr lang="en-US" sz="2800" dirty="0">
                <a:latin typeface="Book Antiqua" panose="02040602050305030304" pitchFamily="18" charset="0"/>
              </a:rPr>
              <a:t>.</a:t>
            </a:r>
            <a:endParaRPr lang="hu-HU" dirty="0">
              <a:latin typeface="Book Antiqua" panose="02040602050305030304" pitchFamily="18" charset="0"/>
            </a:endParaRPr>
          </a:p>
          <a:p>
            <a:pPr marL="0" indent="360363" algn="just">
              <a:lnSpc>
                <a:spcPct val="160000"/>
              </a:lnSpc>
              <a:buNone/>
            </a:pPr>
            <a:r>
              <a:rPr lang="en-US" sz="2800" dirty="0" err="1">
                <a:latin typeface="Book Antiqua" panose="02040602050305030304" pitchFamily="18" charset="0"/>
              </a:rPr>
              <a:t>Ezek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elmélyítése</a:t>
            </a:r>
            <a:r>
              <a:rPr lang="en-US" sz="2800" dirty="0">
                <a:latin typeface="Book Antiqua" panose="02040602050305030304" pitchFamily="18" charset="0"/>
              </a:rPr>
              <a:t> is </a:t>
            </a:r>
            <a:r>
              <a:rPr lang="en-US" sz="2800" dirty="0" err="1">
                <a:latin typeface="Book Antiqua" panose="02040602050305030304" pitchFamily="18" charset="0"/>
              </a:rPr>
              <a:t>gazdagító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lehet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az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egyházmegyei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szakasz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során</a:t>
            </a:r>
            <a:r>
              <a:rPr lang="en-US" sz="2800" dirty="0">
                <a:latin typeface="Book Antiqua" panose="02040602050305030304" pitchFamily="18" charset="0"/>
              </a:rPr>
              <a:t> a </a:t>
            </a:r>
            <a:r>
              <a:rPr lang="en-US" sz="2800" dirty="0" err="1">
                <a:latin typeface="Book Antiqua" panose="02040602050305030304" pitchFamily="18" charset="0"/>
              </a:rPr>
              <a:t>konzultáció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résztvevőinek</a:t>
            </a:r>
            <a:r>
              <a:rPr lang="hu-HU" sz="2800" dirty="0">
                <a:latin typeface="Book Antiqua" panose="02040602050305030304" pitchFamily="18" charset="0"/>
              </a:rPr>
              <a:t>.</a:t>
            </a:r>
            <a:endParaRPr lang="hu-H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7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EACD9C8-CB39-4637-BAD0-A707F1CA7E7A}"/>
              </a:ext>
            </a:extLst>
          </p:cNvPr>
          <p:cNvSpPr txBox="1">
            <a:spLocks/>
          </p:cNvSpPr>
          <p:nvPr/>
        </p:nvSpPr>
        <p:spPr>
          <a:xfrm>
            <a:off x="371334" y="1063487"/>
            <a:ext cx="11625196" cy="5794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>
              <a:lnSpc>
                <a:spcPct val="170000"/>
              </a:lnSpc>
              <a:buNone/>
            </a:pPr>
            <a:r>
              <a:rPr lang="hu-HU" sz="8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1. Útitársaink:</a:t>
            </a:r>
            <a:r>
              <a:rPr lang="hu-HU" sz="8000" dirty="0">
                <a:latin typeface="Book Antiqua" panose="02040602050305030304" pitchFamily="18" charset="0"/>
              </a:rPr>
              <a:t> arra reflektálni, meghatározásunk szerint ki tartozik a „mi egyházunk”-hoz, és kik azok a „társak”, akik az egyházi körön kívül esnek, vagy akiket annak peremén hagytunk.</a:t>
            </a:r>
          </a:p>
          <a:p>
            <a:pPr marL="0" indent="357188" algn="just">
              <a:lnSpc>
                <a:spcPct val="170000"/>
              </a:lnSpc>
              <a:buNone/>
            </a:pPr>
            <a:r>
              <a:rPr lang="hu-HU" sz="8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2. Meghallgatni:</a:t>
            </a:r>
            <a:r>
              <a:rPr lang="hu-HU" sz="8000" dirty="0">
                <a:latin typeface="Book Antiqua" panose="02040602050305030304" pitchFamily="18" charset="0"/>
              </a:rPr>
              <a:t> …a fiatalokat, a nőket, az Istennek szentelteket, a kiközösítetteket, </a:t>
            </a:r>
            <a:br>
              <a:rPr lang="hu-HU" sz="8000" dirty="0">
                <a:latin typeface="Book Antiqua" panose="02040602050305030304" pitchFamily="18" charset="0"/>
              </a:rPr>
            </a:br>
            <a:r>
              <a:rPr lang="hu-HU" sz="8000" dirty="0">
                <a:latin typeface="Book Antiqua" panose="02040602050305030304" pitchFamily="18" charset="0"/>
              </a:rPr>
              <a:t>a kirekesztetteket.</a:t>
            </a:r>
          </a:p>
          <a:p>
            <a:pPr marL="0" indent="357188" algn="just">
              <a:lnSpc>
                <a:spcPct val="170000"/>
              </a:lnSpc>
              <a:buNone/>
            </a:pPr>
            <a:r>
              <a:rPr lang="hu-HU" sz="8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3. Szóhoz jutni:</a:t>
            </a:r>
            <a:r>
              <a:rPr lang="hu-HU" sz="8000" dirty="0">
                <a:latin typeface="Book Antiqua" panose="02040602050305030304" pitchFamily="18" charset="0"/>
              </a:rPr>
              <a:t> átgondolni, hogy a közösségben és annak szervezetein belül teszünk-e a szabad és hiteles, kétszínűségtől és megalkuvástól mentes kommunikációs stílusért.</a:t>
            </a:r>
          </a:p>
          <a:p>
            <a:pPr marL="0" indent="357188" algn="just">
              <a:lnSpc>
                <a:spcPct val="170000"/>
              </a:lnSpc>
              <a:buNone/>
            </a:pPr>
            <a:r>
              <a:rPr lang="hu-HU" sz="8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4. Ima, liturgia:</a:t>
            </a:r>
            <a:r>
              <a:rPr lang="hu-HU" sz="8000" dirty="0">
                <a:latin typeface="Book Antiqua" panose="02040602050305030304" pitchFamily="18" charset="0"/>
              </a:rPr>
              <a:t> megvizsgálni, hogy ezek milyen módon ösztönözhetnek, mutathatnak irányt ahhoz, hogy „közösen haladjunk”. Megnézni, hogyan lehet előmozdítani a hívek aktív részvételét.</a:t>
            </a:r>
          </a:p>
          <a:p>
            <a:pPr marL="0" indent="357188" algn="just">
              <a:lnSpc>
                <a:spcPct val="170000"/>
              </a:lnSpc>
              <a:buNone/>
            </a:pPr>
            <a:r>
              <a:rPr lang="hu-HU" sz="8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5. Társfelelősséggel a küldetésben:</a:t>
            </a:r>
            <a:r>
              <a:rPr lang="hu-HU" sz="8000" dirty="0">
                <a:latin typeface="Book Antiqua" panose="02040602050305030304" pitchFamily="18" charset="0"/>
              </a:rPr>
              <a:t> elgondolkodni rajta, hogyan támogatja a közösség azon tagjait, akik elköteleződtek egy-egy szolgálatban, pl. a társadalmi igazságosságért, az emberi jogokért és közös otthonunkért.</a:t>
            </a:r>
            <a:endParaRPr lang="hu-HU" dirty="0">
              <a:latin typeface="Book Antiqua" panose="02040602050305030304" pitchFamily="18" charset="0"/>
            </a:endParaRP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7F1F72D2-E20A-44D9-8077-C4D6D8D79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0" y="141488"/>
            <a:ext cx="1383038" cy="9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78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F6D481B-2DC5-4052-82D8-BCB365DC37BE}"/>
              </a:ext>
            </a:extLst>
          </p:cNvPr>
          <p:cNvSpPr txBox="1">
            <a:spLocks/>
          </p:cNvSpPr>
          <p:nvPr/>
        </p:nvSpPr>
        <p:spPr>
          <a:xfrm>
            <a:off x="311699" y="377686"/>
            <a:ext cx="11605317" cy="637098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>
              <a:lnSpc>
                <a:spcPct val="150000"/>
              </a:lnSpc>
              <a:buNone/>
            </a:pPr>
            <a:r>
              <a:rPr lang="hu-H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6.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Párbeszédet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folytatni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az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egyházban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és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társadalomban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újragondolni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párbeszéd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helyeit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módjait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helyi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egyházakon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belül</a:t>
            </a:r>
            <a:r>
              <a:rPr lang="en-US" sz="2000" dirty="0">
                <a:latin typeface="Book Antiqua" panose="02040602050305030304" pitchFamily="18" charset="0"/>
              </a:rPr>
              <a:t>, a </a:t>
            </a:r>
            <a:r>
              <a:rPr lang="en-US" sz="2000" dirty="0" err="1">
                <a:latin typeface="Book Antiqua" panose="02040602050305030304" pitchFamily="18" charset="0"/>
              </a:rPr>
              <a:t>szomszédos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egyházmegyékkel</a:t>
            </a:r>
            <a:r>
              <a:rPr lang="en-US" sz="2000" dirty="0">
                <a:latin typeface="Book Antiqua" panose="02040602050305030304" pitchFamily="18" charset="0"/>
              </a:rPr>
              <a:t>, a </a:t>
            </a:r>
            <a:r>
              <a:rPr lang="en-US" sz="2000" dirty="0" err="1">
                <a:latin typeface="Book Antiqua" panose="02040602050305030304" pitchFamily="18" charset="0"/>
              </a:rPr>
              <a:t>szerzetesközösségekkel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mozgalmakkal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intézményekkel</a:t>
            </a:r>
            <a:r>
              <a:rPr lang="en-US" sz="2000" dirty="0">
                <a:latin typeface="Book Antiqua" panose="02040602050305030304" pitchFamily="18" charset="0"/>
              </a:rPr>
              <a:t>, a </a:t>
            </a:r>
            <a:r>
              <a:rPr lang="en-US" sz="2000" dirty="0" err="1">
                <a:latin typeface="Book Antiqua" panose="02040602050305030304" pitchFamily="18" charset="0"/>
              </a:rPr>
              <a:t>nem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hívőkkel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szegényekkel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  <a:endParaRPr lang="hu-HU" sz="2000" dirty="0">
              <a:latin typeface="Book Antiqua" panose="02040602050305030304" pitchFamily="18" charset="0"/>
            </a:endParaRPr>
          </a:p>
          <a:p>
            <a:pPr marL="0" indent="357188" algn="just">
              <a:lnSpc>
                <a:spcPct val="150000"/>
              </a:lnSpc>
              <a:buNone/>
            </a:pP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7.</a:t>
            </a:r>
            <a:r>
              <a:rPr lang="hu-H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Más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keresztény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felekezetekkel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milyen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kapcsolatot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tartunk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fenn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többi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keresztény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felekezettel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ez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milyen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gyümölcsöket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terem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milyen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nehézségekkel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jár</a:t>
            </a:r>
            <a:r>
              <a:rPr lang="en-US" sz="2000" dirty="0">
                <a:latin typeface="Book Antiqua" panose="02040602050305030304" pitchFamily="18" charset="0"/>
              </a:rPr>
              <a:t>?</a:t>
            </a:r>
          </a:p>
          <a:p>
            <a:pPr marL="0" indent="357188" algn="just">
              <a:lnSpc>
                <a:spcPct val="150000"/>
              </a:lnSpc>
              <a:buNone/>
            </a:pP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8.</a:t>
            </a:r>
            <a:r>
              <a:rPr lang="hu-H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Hatalom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és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részvétel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feltenni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kérdést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magunknak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helyi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egyházunkban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melyek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hatalom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gyakorlásának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módjai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milye</a:t>
            </a:r>
            <a:r>
              <a:rPr lang="hu-HU" sz="2000" dirty="0">
                <a:latin typeface="Book Antiqua" panose="02040602050305030304" pitchFamily="18" charset="0"/>
              </a:rPr>
              <a:t>n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tapasztalat</a:t>
            </a:r>
            <a:r>
              <a:rPr lang="hu-HU" sz="2000" dirty="0" err="1">
                <a:latin typeface="Book Antiqua" panose="02040602050305030304" pitchFamily="18" charset="0"/>
              </a:rPr>
              <a:t>aink</a:t>
            </a:r>
            <a:r>
              <a:rPr lang="hu-HU" sz="2000" dirty="0">
                <a:latin typeface="Book Antiqua" panose="02040602050305030304" pitchFamily="18" charset="0"/>
              </a:rPr>
              <a:t> vannak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csapatmunka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terén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mi </a:t>
            </a:r>
            <a:r>
              <a:rPr lang="en-US" sz="2000" dirty="0" err="1">
                <a:latin typeface="Book Antiqua" panose="02040602050305030304" pitchFamily="18" charset="0"/>
              </a:rPr>
              <a:t>történik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világi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szolgálatok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előmozdításáért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  <a:endParaRPr lang="hu-HU" sz="2000" dirty="0">
              <a:latin typeface="Book Antiqua" panose="02040602050305030304" pitchFamily="18" charset="0"/>
            </a:endParaRPr>
          </a:p>
          <a:p>
            <a:pPr marL="0" indent="357188" algn="just">
              <a:lnSpc>
                <a:spcPct val="150000"/>
              </a:lnSpc>
              <a:buNone/>
            </a:pP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9.</a:t>
            </a:r>
            <a:r>
              <a:rPr lang="hu-H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Megkülönböztetés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és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döntés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ránézni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milyen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folyamatok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során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mely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módszerekkel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születnek</a:t>
            </a:r>
            <a:r>
              <a:rPr lang="en-US" sz="2000" dirty="0">
                <a:latin typeface="Book Antiqua" panose="02040602050305030304" pitchFamily="18" charset="0"/>
              </a:rPr>
              <a:t> meg a </a:t>
            </a:r>
            <a:r>
              <a:rPr lang="en-US" sz="2000" dirty="0" err="1">
                <a:latin typeface="Book Antiqua" panose="02040602050305030304" pitchFamily="18" charset="0"/>
              </a:rPr>
              <a:t>döntések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hogyan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épül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fel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döntés</a:t>
            </a:r>
            <a:r>
              <a:rPr lang="hu-HU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előkészítés</a:t>
            </a:r>
            <a:r>
              <a:rPr lang="hu-HU" sz="2000" dirty="0">
                <a:latin typeface="Book Antiqua" panose="02040602050305030304" pitchFamily="18" charset="0"/>
              </a:rPr>
              <a:t>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döntéshozatal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valamint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melyek</a:t>
            </a:r>
            <a:r>
              <a:rPr lang="en-US" sz="2000" dirty="0">
                <a:latin typeface="Book Antiqua" panose="02040602050305030304" pitchFamily="18" charset="0"/>
              </a:rPr>
              <a:t> a</a:t>
            </a:r>
            <a:r>
              <a:rPr lang="hu-HU" sz="2000" dirty="0">
                <a:latin typeface="Book Antiqua" panose="02040602050305030304" pitchFamily="18" charset="0"/>
              </a:rPr>
              <a:t>z átláthatóságot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felelősségre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vonhatóságot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előmozdító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eszközök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  <a:endParaRPr lang="hu-HU" sz="2000" dirty="0">
              <a:latin typeface="Book Antiqua" panose="02040602050305030304" pitchFamily="18" charset="0"/>
            </a:endParaRPr>
          </a:p>
          <a:p>
            <a:pPr marL="0" indent="357188" algn="just">
              <a:lnSpc>
                <a:spcPct val="150000"/>
              </a:lnSpc>
              <a:buNone/>
            </a:pP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10.</a:t>
            </a:r>
            <a:r>
              <a:rPr lang="hu-H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Önmagunk 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formálás</a:t>
            </a:r>
            <a:r>
              <a:rPr lang="hu-H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a </a:t>
            </a:r>
            <a:r>
              <a:rPr lang="hu-H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a</a:t>
            </a:r>
            <a:r>
              <a:rPr lang="hu-HU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hu-HU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szinodalitásban</a:t>
            </a:r>
            <a:r>
              <a:rPr lang="en-US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  <a:r>
              <a:rPr lang="en-US" sz="2000" dirty="0" err="1">
                <a:latin typeface="Book Antiqua" panose="02040602050305030304" pitchFamily="18" charset="0"/>
              </a:rPr>
              <a:t>odafigyelni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keresztény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közösségben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felelős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szerepet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betöltő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személyek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képzésére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képesebbé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váljanak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kölcsönös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meghallgatásra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párbeszédre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01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222;p15">
            <a:extLst>
              <a:ext uri="{FF2B5EF4-FFF2-40B4-BE49-F238E27FC236}">
                <a16:creationId xmlns:a16="http://schemas.microsoft.com/office/drawing/2014/main" id="{76EA27D5-4241-465F-80F1-563F27497DAA}"/>
              </a:ext>
            </a:extLst>
          </p:cNvPr>
          <p:cNvPicPr preferRelativeResize="0"/>
          <p:nvPr/>
        </p:nvPicPr>
        <p:blipFill rotWithShape="1">
          <a:blip r:embed="rId2"/>
          <a:srcRect t="16821" r="3" b="955"/>
          <a:stretch/>
        </p:blipFill>
        <p:spPr>
          <a:xfrm>
            <a:off x="-3" y="2733261"/>
            <a:ext cx="3762255" cy="4124739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  <a:noFill/>
        </p:spPr>
      </p:pic>
      <p:pic>
        <p:nvPicPr>
          <p:cNvPr id="4" name="Google Shape;224;p15">
            <a:extLst>
              <a:ext uri="{FF2B5EF4-FFF2-40B4-BE49-F238E27FC236}">
                <a16:creationId xmlns:a16="http://schemas.microsoft.com/office/drawing/2014/main" id="{4833F757-5210-436D-BFFC-F23D3F0490EA}"/>
              </a:ext>
            </a:extLst>
          </p:cNvPr>
          <p:cNvPicPr preferRelativeResize="0"/>
          <p:nvPr/>
        </p:nvPicPr>
        <p:blipFill rotWithShape="1">
          <a:blip r:embed="rId3"/>
          <a:srcRect l="13425" r="22075" b="3"/>
          <a:stretch/>
        </p:blipFill>
        <p:spPr>
          <a:xfrm>
            <a:off x="5866908" y="110961"/>
            <a:ext cx="2820561" cy="2918863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  <a:noFill/>
        </p:spPr>
      </p:pic>
      <p:pic>
        <p:nvPicPr>
          <p:cNvPr id="5" name="Google Shape;225;p15">
            <a:extLst>
              <a:ext uri="{FF2B5EF4-FFF2-40B4-BE49-F238E27FC236}">
                <a16:creationId xmlns:a16="http://schemas.microsoft.com/office/drawing/2014/main" id="{2BD71E38-EA07-45BA-815A-882647F22B7E}"/>
              </a:ext>
            </a:extLst>
          </p:cNvPr>
          <p:cNvPicPr preferRelativeResize="0"/>
          <p:nvPr/>
        </p:nvPicPr>
        <p:blipFill rotWithShape="1">
          <a:blip r:embed="rId4"/>
          <a:srcRect t="26581" r="-2" b="-2"/>
          <a:stretch/>
        </p:blipFill>
        <p:spPr>
          <a:xfrm>
            <a:off x="-1" y="0"/>
            <a:ext cx="5577219" cy="2733260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  <a:noFill/>
        </p:spPr>
      </p:pic>
      <p:pic>
        <p:nvPicPr>
          <p:cNvPr id="3" name="Google Shape;223;p15">
            <a:extLst>
              <a:ext uri="{FF2B5EF4-FFF2-40B4-BE49-F238E27FC236}">
                <a16:creationId xmlns:a16="http://schemas.microsoft.com/office/drawing/2014/main" id="{0EAA7EAB-F587-4F9E-8304-42F246BD0AEB}"/>
              </a:ext>
            </a:extLst>
          </p:cNvPr>
          <p:cNvPicPr preferRelativeResize="0"/>
          <p:nvPr/>
        </p:nvPicPr>
        <p:blipFill rotWithShape="1">
          <a:blip r:embed="rId5"/>
          <a:srcRect l="3961" r="29491" b="1"/>
          <a:stretch/>
        </p:blipFill>
        <p:spPr>
          <a:xfrm>
            <a:off x="9092155" y="11"/>
            <a:ext cx="3099847" cy="3120876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  <a:noFill/>
        </p:spPr>
      </p:pic>
      <p:sp>
        <p:nvSpPr>
          <p:cNvPr id="6" name="Google Shape;226;p15">
            <a:extLst>
              <a:ext uri="{FF2B5EF4-FFF2-40B4-BE49-F238E27FC236}">
                <a16:creationId xmlns:a16="http://schemas.microsoft.com/office/drawing/2014/main" id="{27AAF51D-E74A-426D-8039-220AA0D0EB87}"/>
              </a:ext>
            </a:extLst>
          </p:cNvPr>
          <p:cNvSpPr txBox="1">
            <a:spLocks/>
          </p:cNvSpPr>
          <p:nvPr/>
        </p:nvSpPr>
        <p:spPr>
          <a:xfrm>
            <a:off x="3762252" y="2844220"/>
            <a:ext cx="8015619" cy="390281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15963" algn="just">
              <a:lnSpc>
                <a:spcPct val="150000"/>
              </a:lnSpc>
              <a:buNone/>
            </a:pPr>
            <a:r>
              <a:rPr lang="en-US" sz="2000" dirty="0" err="1">
                <a:latin typeface="Book Antiqua" panose="02040602050305030304" pitchFamily="18" charset="0"/>
              </a:rPr>
              <a:t>Valójában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egész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szinódusi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folyamatnak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célja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elősegítse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megkülönböztetés</a:t>
            </a:r>
            <a:r>
              <a:rPr lang="en-US" sz="2000" dirty="0">
                <a:latin typeface="Book Antiqua" panose="02040602050305030304" pitchFamily="18" charset="0"/>
              </a:rPr>
              <a:t>, a </a:t>
            </a:r>
            <a:r>
              <a:rPr lang="en-US" sz="2000" dirty="0" err="1">
                <a:latin typeface="Book Antiqua" panose="02040602050305030304" pitchFamily="18" charset="0"/>
              </a:rPr>
              <a:t>részvétel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társfelelősség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megélt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tapasztalatát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amely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során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ajándékok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sokfélesége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egyesül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Egyház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küldetése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érdekében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világban</a:t>
            </a:r>
            <a:r>
              <a:rPr lang="hu-HU" sz="2000" dirty="0">
                <a:latin typeface="Book Antiqua" panose="02040602050305030304" pitchFamily="18" charset="0"/>
              </a:rPr>
              <a:t>, </a:t>
            </a:r>
            <a:r>
              <a:rPr lang="en-US" sz="2000" dirty="0">
                <a:latin typeface="Book Antiqua" panose="02040602050305030304" pitchFamily="18" charset="0"/>
              </a:rPr>
              <a:t>…</a:t>
            </a:r>
            <a:r>
              <a:rPr lang="ro-RO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álmodjunk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arról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egyházról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amelyre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meghívást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kaptunk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emberek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reményeit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felvirágoztassa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bizalmat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ébresszen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sebeket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kössön</a:t>
            </a:r>
            <a:r>
              <a:rPr lang="en-US" sz="2000" dirty="0">
                <a:latin typeface="Book Antiqua" panose="02040602050305030304" pitchFamily="18" charset="0"/>
              </a:rPr>
              <a:t> be,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új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mélyebb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kapcsolatokat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szőjön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tanuljon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hidakat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építsen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megvilágosítsa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elméket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felmelegítse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szíveket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újra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erőt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adjon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közös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küldetésünkhöz</a:t>
            </a:r>
            <a:r>
              <a:rPr lang="en-US" sz="2000" dirty="0">
                <a:latin typeface="Book Antiqua" panose="02040602050305030304" pitchFamily="18" charset="0"/>
              </a:rPr>
              <a:t> (PD, 32) </a:t>
            </a:r>
          </a:p>
        </p:txBody>
      </p:sp>
    </p:spTree>
    <p:extLst>
      <p:ext uri="{BB962C8B-B14F-4D97-AF65-F5344CB8AC3E}">
        <p14:creationId xmlns:p14="http://schemas.microsoft.com/office/powerpoint/2010/main" val="317145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08BA69F-628B-43A0-B3BB-5DB5FA902BAD}"/>
              </a:ext>
            </a:extLst>
          </p:cNvPr>
          <p:cNvSpPr txBox="1"/>
          <p:nvPr/>
        </p:nvSpPr>
        <p:spPr>
          <a:xfrm>
            <a:off x="366091" y="1487700"/>
            <a:ext cx="114598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4988" algn="just"/>
            <a:r>
              <a:rPr lang="hu-HU" sz="3600" dirty="0">
                <a:latin typeface="Book Antiqua" panose="02040602050305030304" pitchFamily="18" charset="0"/>
              </a:rPr>
              <a:t>Így ennek a szinódusi folyamatnak a célja nem csupán egy sor gyakorlat elvégzése, amely elkezdődik és aztán abbamarad, hanem inkább egy olyan utazás, amely hitelesen növekszik a közösség és a küldetés felé, amelynek megélésére Isten hívja az egyházat a harmadik évezredben.</a:t>
            </a:r>
          </a:p>
        </p:txBody>
      </p:sp>
    </p:spTree>
    <p:extLst>
      <p:ext uri="{BB962C8B-B14F-4D97-AF65-F5344CB8AC3E}">
        <p14:creationId xmlns:p14="http://schemas.microsoft.com/office/powerpoint/2010/main" val="1358483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5B646-1C59-47E7-B256-1655FFF63E28}"/>
              </a:ext>
            </a:extLst>
          </p:cNvPr>
          <p:cNvSpPr txBox="1">
            <a:spLocks/>
          </p:cNvSpPr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dirty="0">
                <a:latin typeface="Book Antiqua" panose="02040602050305030304" pitchFamily="18" charset="0"/>
              </a:rPr>
              <a:t>A HÁLA SZAVA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FF437-FC9C-42DA-91A3-5E10C0792D4E}"/>
              </a:ext>
            </a:extLst>
          </p:cNvPr>
          <p:cNvSpPr txBox="1">
            <a:spLocks/>
          </p:cNvSpPr>
          <p:nvPr/>
        </p:nvSpPr>
        <p:spPr>
          <a:xfrm>
            <a:off x="3697357" y="1911493"/>
            <a:ext cx="8001000" cy="4634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4988" algn="just">
              <a:lnSpc>
                <a:spcPct val="170000"/>
              </a:lnSpc>
              <a:buNone/>
            </a:pPr>
            <a:r>
              <a:rPr lang="en-US" dirty="0" err="1">
                <a:latin typeface="Book Antiqua" panose="02040602050305030304" pitchFamily="18" charset="0"/>
              </a:rPr>
              <a:t>Őszinte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köszönet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mindazoknak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akik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szervezik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koordinálják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és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részt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vesznek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ebben</a:t>
            </a:r>
            <a:r>
              <a:rPr lang="en-US" dirty="0">
                <a:latin typeface="Book Antiqua" panose="02040602050305030304" pitchFamily="18" charset="0"/>
              </a:rPr>
              <a:t> a </a:t>
            </a:r>
            <a:r>
              <a:rPr lang="en-US" dirty="0" err="1">
                <a:latin typeface="Book Antiqua" panose="02040602050305030304" pitchFamily="18" charset="0"/>
              </a:rPr>
              <a:t>szinódusi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folyamatban</a:t>
            </a:r>
            <a:r>
              <a:rPr lang="en-US" dirty="0">
                <a:latin typeface="Book Antiqua" panose="02040602050305030304" pitchFamily="18" charset="0"/>
              </a:rPr>
              <a:t>. A </a:t>
            </a:r>
            <a:r>
              <a:rPr lang="en-US" dirty="0" err="1">
                <a:latin typeface="Book Antiqua" panose="02040602050305030304" pitchFamily="18" charset="0"/>
              </a:rPr>
              <a:t>Szentlélek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vezetésével</a:t>
            </a:r>
            <a:r>
              <a:rPr lang="en-US" dirty="0">
                <a:latin typeface="Book Antiqua" panose="02040602050305030304" pitchFamily="18" charset="0"/>
              </a:rPr>
              <a:t> mi </a:t>
            </a:r>
            <a:r>
              <a:rPr lang="en-US" dirty="0" err="1">
                <a:latin typeface="Book Antiqua" panose="02040602050305030304" pitchFamily="18" charset="0"/>
              </a:rPr>
              <a:t>alkotjuk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azokat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az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élő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köveket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amelyeken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át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Isten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felépíti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azt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az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hu-HU" dirty="0">
                <a:latin typeface="Book Antiqua" panose="02040602050305030304" pitchFamily="18" charset="0"/>
              </a:rPr>
              <a:t>E</a:t>
            </a:r>
            <a:r>
              <a:rPr lang="en-US" dirty="0" err="1">
                <a:latin typeface="Book Antiqua" panose="02040602050305030304" pitchFamily="18" charset="0"/>
              </a:rPr>
              <a:t>gyházat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amelyet</a:t>
            </a:r>
            <a:r>
              <a:rPr lang="en-US" dirty="0">
                <a:latin typeface="Book Antiqua" panose="02040602050305030304" pitchFamily="18" charset="0"/>
              </a:rPr>
              <a:t> a </a:t>
            </a:r>
            <a:r>
              <a:rPr lang="en-US" dirty="0" err="1">
                <a:latin typeface="Book Antiqua" panose="02040602050305030304" pitchFamily="18" charset="0"/>
              </a:rPr>
              <a:t>harmadik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évezredre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kíván</a:t>
            </a:r>
            <a:r>
              <a:rPr lang="en-US" dirty="0">
                <a:latin typeface="Book Antiqua" panose="02040602050305030304" pitchFamily="18" charset="0"/>
              </a:rPr>
              <a:t> (1Pt 2,5). A </a:t>
            </a:r>
            <a:r>
              <a:rPr lang="en-US" dirty="0" err="1">
                <a:latin typeface="Book Antiqua" panose="02040602050305030304" pitchFamily="18" charset="0"/>
              </a:rPr>
              <a:t>Boldogságos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Szűz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Mária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az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Apostolok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Királynője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és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az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Egyház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Édesanyja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járjon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közben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értünk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miközben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együtt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haladunk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azon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az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úton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amelyet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Isten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számunkra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kijelölt</a:t>
            </a:r>
            <a:r>
              <a:rPr lang="en-US" dirty="0">
                <a:latin typeface="Book Antiqua" panose="02040602050305030304" pitchFamily="18" charset="0"/>
              </a:rPr>
              <a:t>. </a:t>
            </a:r>
            <a:r>
              <a:rPr lang="en-US" dirty="0" err="1">
                <a:latin typeface="Book Antiqua" panose="02040602050305030304" pitchFamily="18" charset="0"/>
              </a:rPr>
              <a:t>Miként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pünkösdkor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az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emeleti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teremben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az</a:t>
            </a:r>
            <a:r>
              <a:rPr lang="en-US" dirty="0">
                <a:latin typeface="Book Antiqua" panose="02040602050305030304" pitchFamily="18" charset="0"/>
              </a:rPr>
              <a:t> Ő </a:t>
            </a:r>
            <a:r>
              <a:rPr lang="en-US" dirty="0" err="1">
                <a:latin typeface="Book Antiqua" panose="02040602050305030304" pitchFamily="18" charset="0"/>
              </a:rPr>
              <a:t>anyai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gondviselése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és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közbenjárása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kísérjen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bennünket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miközben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építjük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az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egymással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való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közösséget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és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teljesítjük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küldetésünket</a:t>
            </a:r>
            <a:r>
              <a:rPr lang="en-US" dirty="0">
                <a:latin typeface="Book Antiqua" panose="02040602050305030304" pitchFamily="18" charset="0"/>
              </a:rPr>
              <a:t> a </a:t>
            </a:r>
            <a:r>
              <a:rPr lang="en-US" dirty="0" err="1">
                <a:latin typeface="Book Antiqua" panose="02040602050305030304" pitchFamily="18" charset="0"/>
              </a:rPr>
              <a:t>világban</a:t>
            </a:r>
            <a:r>
              <a:rPr lang="en-US" dirty="0">
                <a:latin typeface="Book Antiqua" panose="02040602050305030304" pitchFamily="18" charset="0"/>
              </a:rPr>
              <a:t>. </a:t>
            </a:r>
            <a:r>
              <a:rPr lang="en-US" dirty="0" err="1">
                <a:latin typeface="Book Antiqua" panose="02040602050305030304" pitchFamily="18" charset="0"/>
              </a:rPr>
              <a:t>Vele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együtt</a:t>
            </a:r>
            <a:r>
              <a:rPr lang="hu-HU" dirty="0">
                <a:latin typeface="Book Antiqua" panose="02040602050305030304" pitchFamily="18" charset="0"/>
              </a:rPr>
              <a:t>,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Isten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népeként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hu-HU" dirty="0">
                <a:latin typeface="Book Antiqua" panose="02040602050305030304" pitchFamily="18" charset="0"/>
              </a:rPr>
              <a:t>közösen </a:t>
            </a:r>
            <a:r>
              <a:rPr lang="en-US" dirty="0" err="1">
                <a:latin typeface="Book Antiqua" panose="02040602050305030304" pitchFamily="18" charset="0"/>
              </a:rPr>
              <a:t>mondjuk</a:t>
            </a:r>
            <a:r>
              <a:rPr lang="en-US" dirty="0">
                <a:latin typeface="Book Antiqua" panose="02040602050305030304" pitchFamily="18" charset="0"/>
              </a:rPr>
              <a:t>: „</a:t>
            </a:r>
            <a:r>
              <a:rPr lang="en-US" dirty="0" err="1">
                <a:latin typeface="Book Antiqua" panose="02040602050305030304" pitchFamily="18" charset="0"/>
              </a:rPr>
              <a:t>Legyen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nekem</a:t>
            </a:r>
            <a:r>
              <a:rPr lang="en-US" dirty="0">
                <a:latin typeface="Book Antiqua" panose="02040602050305030304" pitchFamily="18" charset="0"/>
              </a:rPr>
              <a:t> a </a:t>
            </a:r>
            <a:r>
              <a:rPr lang="en-US" dirty="0" err="1">
                <a:latin typeface="Book Antiqua" panose="02040602050305030304" pitchFamily="18" charset="0"/>
              </a:rPr>
              <a:t>te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igéd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szerint</a:t>
            </a:r>
            <a:r>
              <a:rPr lang="en-US" dirty="0">
                <a:latin typeface="Book Antiqua" panose="02040602050305030304" pitchFamily="18" charset="0"/>
              </a:rPr>
              <a:t>” (Lk 1,38).</a:t>
            </a:r>
          </a:p>
        </p:txBody>
      </p:sp>
      <p:pic>
        <p:nvPicPr>
          <p:cNvPr id="22" name="Kép 21" descr="A képen szöveg látható&#10;&#10;Automatikusan generált leírás">
            <a:extLst>
              <a:ext uri="{FF2B5EF4-FFF2-40B4-BE49-F238E27FC236}">
                <a16:creationId xmlns:a16="http://schemas.microsoft.com/office/drawing/2014/main" id="{1E2EEA06-E716-4E40-BA2C-5885E0970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870" y="2175104"/>
            <a:ext cx="4228149" cy="28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8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C63C6-8A09-4A57-A719-8ED4BFBDDA86}"/>
              </a:ext>
            </a:extLst>
          </p:cNvPr>
          <p:cNvSpPr txBox="1">
            <a:spLocks/>
          </p:cNvSpPr>
          <p:nvPr/>
        </p:nvSpPr>
        <p:spPr>
          <a:xfrm>
            <a:off x="5209208" y="889751"/>
            <a:ext cx="6251110" cy="11394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>
                <a:latin typeface="Book Antiqua" panose="02040602050305030304" pitchFamily="18" charset="0"/>
              </a:rPr>
              <a:t>Ferenc p</a:t>
            </a:r>
            <a:r>
              <a:rPr lang="hu-HU" sz="2800" dirty="0">
                <a:latin typeface="Book Antiqua" panose="02040602050305030304" pitchFamily="18" charset="0"/>
              </a:rPr>
              <a:t>á</a:t>
            </a:r>
            <a:r>
              <a:rPr lang="en-US" sz="2800" dirty="0">
                <a:latin typeface="Book Antiqua" panose="02040602050305030304" pitchFamily="18" charset="0"/>
              </a:rPr>
              <a:t>pa</a:t>
            </a:r>
            <a:endParaRPr lang="hu-HU" sz="2800" dirty="0"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Book Antiqua" panose="02040602050305030304" pitchFamily="18" charset="0"/>
              </a:rPr>
              <a:t>szinódusért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való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imája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92D2D46-5832-4581-A9F1-3216A7C74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" r="1" b="1"/>
          <a:stretch/>
        </p:blipFill>
        <p:spPr>
          <a:xfrm>
            <a:off x="0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9DF61-E888-47BF-AF8B-5EC976538C0D}"/>
              </a:ext>
            </a:extLst>
          </p:cNvPr>
          <p:cNvSpPr txBox="1">
            <a:spLocks/>
          </p:cNvSpPr>
          <p:nvPr/>
        </p:nvSpPr>
        <p:spPr>
          <a:xfrm>
            <a:off x="4858327" y="2552766"/>
            <a:ext cx="7056582" cy="4127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>
                <a:latin typeface="Book Antiqua" panose="02040602050305030304" pitchFamily="18" charset="0"/>
              </a:rPr>
              <a:t>Jöjj</a:t>
            </a:r>
            <a:r>
              <a:rPr lang="en-US" sz="1800" b="1" dirty="0">
                <a:latin typeface="Book Antiqua" panose="02040602050305030304" pitchFamily="18" charset="0"/>
              </a:rPr>
              <a:t>, </a:t>
            </a:r>
            <a:r>
              <a:rPr lang="en-US" sz="1800" b="1" dirty="0" err="1">
                <a:latin typeface="Book Antiqua" panose="02040602050305030304" pitchFamily="18" charset="0"/>
              </a:rPr>
              <a:t>Szentlélek</a:t>
            </a:r>
            <a:r>
              <a:rPr lang="en-US" sz="1800" b="1" dirty="0">
                <a:latin typeface="Book Antiqua" panose="02040602050305030304" pitchFamily="18" charset="0"/>
              </a:rPr>
              <a:t>!</a:t>
            </a:r>
          </a:p>
          <a:p>
            <a:pPr marL="0" indent="0">
              <a:buNone/>
            </a:pPr>
            <a:r>
              <a:rPr lang="en-US" sz="1800" b="1" dirty="0" err="1">
                <a:latin typeface="Book Antiqua" panose="02040602050305030304" pitchFamily="18" charset="0"/>
              </a:rPr>
              <a:t>Te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új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nyelveket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fakasztasz</a:t>
            </a:r>
            <a:r>
              <a:rPr lang="en-US" sz="1800" b="1" dirty="0">
                <a:latin typeface="Book Antiqua" panose="02040602050305030304" pitchFamily="18" charset="0"/>
              </a:rPr>
              <a:t>, </a:t>
            </a:r>
            <a:r>
              <a:rPr lang="en-US" sz="1800" b="1" dirty="0" err="1">
                <a:latin typeface="Book Antiqua" panose="02040602050305030304" pitchFamily="18" charset="0"/>
              </a:rPr>
              <a:t>és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életet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hozó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szavakat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adsz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ajkunkra</a:t>
            </a:r>
            <a:r>
              <a:rPr lang="en-US" sz="1800" b="1" dirty="0">
                <a:latin typeface="Book Antiqua" panose="0204060205030503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1800" b="1" dirty="0" err="1">
                <a:latin typeface="Book Antiqua" panose="02040602050305030304" pitchFamily="18" charset="0"/>
              </a:rPr>
              <a:t>őrizz</a:t>
            </a:r>
            <a:r>
              <a:rPr lang="en-US" sz="1800" b="1" dirty="0">
                <a:latin typeface="Book Antiqua" panose="02040602050305030304" pitchFamily="18" charset="0"/>
              </a:rPr>
              <a:t> meg </a:t>
            </a:r>
            <a:r>
              <a:rPr lang="en-US" sz="1800" b="1" dirty="0" err="1">
                <a:latin typeface="Book Antiqua" panose="02040602050305030304" pitchFamily="18" charset="0"/>
              </a:rPr>
              <a:t>bennünket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attól</a:t>
            </a:r>
            <a:r>
              <a:rPr lang="en-US" sz="1800" b="1" dirty="0">
                <a:latin typeface="Book Antiqua" panose="02040602050305030304" pitchFamily="18" charset="0"/>
              </a:rPr>
              <a:t>, </a:t>
            </a:r>
            <a:r>
              <a:rPr lang="en-US" sz="1800" b="1" dirty="0" err="1">
                <a:latin typeface="Book Antiqua" panose="02040602050305030304" pitchFamily="18" charset="0"/>
              </a:rPr>
              <a:t>hogy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múzeumi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egyház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legyünk</a:t>
            </a:r>
            <a:r>
              <a:rPr lang="en-US" sz="1800" b="1" dirty="0">
                <a:latin typeface="Book Antiqua" panose="0204060205030503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1800" b="1" dirty="0" err="1">
                <a:latin typeface="Book Antiqua" panose="02040602050305030304" pitchFamily="18" charset="0"/>
              </a:rPr>
              <a:t>amelyik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szép</a:t>
            </a:r>
            <a:r>
              <a:rPr lang="en-US" sz="1800" b="1" dirty="0">
                <a:latin typeface="Book Antiqua" panose="02040602050305030304" pitchFamily="18" charset="0"/>
              </a:rPr>
              <a:t>, de </a:t>
            </a:r>
            <a:r>
              <a:rPr lang="en-US" sz="1800" b="1" dirty="0" err="1">
                <a:latin typeface="Book Antiqua" panose="02040602050305030304" pitchFamily="18" charset="0"/>
              </a:rPr>
              <a:t>néma</a:t>
            </a:r>
            <a:r>
              <a:rPr lang="en-US" sz="1800" b="1" dirty="0">
                <a:latin typeface="Book Antiqua" panose="02040602050305030304" pitchFamily="18" charset="0"/>
              </a:rPr>
              <a:t>, </a:t>
            </a:r>
            <a:r>
              <a:rPr lang="en-US" sz="1800" b="1" dirty="0" err="1">
                <a:latin typeface="Book Antiqua" panose="02040602050305030304" pitchFamily="18" charset="0"/>
              </a:rPr>
              <a:t>nagy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múlttal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és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kevés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jövővel</a:t>
            </a:r>
            <a:r>
              <a:rPr lang="en-US" sz="1800" b="1" dirty="0"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 err="1">
                <a:latin typeface="Book Antiqua" panose="02040602050305030304" pitchFamily="18" charset="0"/>
              </a:rPr>
              <a:t>Jöjj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közénk</a:t>
            </a:r>
            <a:r>
              <a:rPr lang="en-US" sz="1800" b="1" dirty="0">
                <a:latin typeface="Book Antiqua" panose="02040602050305030304" pitchFamily="18" charset="0"/>
              </a:rPr>
              <a:t>, </a:t>
            </a:r>
            <a:r>
              <a:rPr lang="en-US" sz="1800" b="1" dirty="0" err="1">
                <a:latin typeface="Book Antiqua" panose="02040602050305030304" pitchFamily="18" charset="0"/>
              </a:rPr>
              <a:t>hogy</a:t>
            </a:r>
            <a:r>
              <a:rPr lang="en-US" sz="1800" b="1" dirty="0">
                <a:latin typeface="Book Antiqua" panose="02040602050305030304" pitchFamily="18" charset="0"/>
              </a:rPr>
              <a:t> a </a:t>
            </a:r>
            <a:r>
              <a:rPr lang="en-US" sz="1800" b="1" dirty="0" err="1">
                <a:latin typeface="Book Antiqua" panose="02040602050305030304" pitchFamily="18" charset="0"/>
              </a:rPr>
              <a:t>szinódus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megtapasztalásával</a:t>
            </a:r>
            <a:endParaRPr lang="en-US" sz="18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Book Antiqua" panose="02040602050305030304" pitchFamily="18" charset="0"/>
              </a:rPr>
              <a:t>ne </a:t>
            </a:r>
            <a:r>
              <a:rPr lang="en-US" sz="1800" b="1" dirty="0" err="1">
                <a:latin typeface="Book Antiqua" panose="02040602050305030304" pitchFamily="18" charset="0"/>
              </a:rPr>
              <a:t>hagyjuk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elhatalmasodni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magunkon</a:t>
            </a:r>
            <a:r>
              <a:rPr lang="en-US" sz="1800" b="1" dirty="0">
                <a:latin typeface="Book Antiqua" panose="02040602050305030304" pitchFamily="18" charset="0"/>
              </a:rPr>
              <a:t> a </a:t>
            </a:r>
            <a:r>
              <a:rPr lang="en-US" sz="1800" b="1" dirty="0" err="1">
                <a:latin typeface="Book Antiqua" panose="02040602050305030304" pitchFamily="18" charset="0"/>
              </a:rPr>
              <a:t>kiábrándultságot</a:t>
            </a:r>
            <a:r>
              <a:rPr lang="en-US" sz="1800" b="1" dirty="0">
                <a:latin typeface="Book Antiqua" panose="02040602050305030304" pitchFamily="18" charset="0"/>
              </a:rPr>
              <a:t>, </a:t>
            </a:r>
          </a:p>
          <a:p>
            <a:pPr marL="0" indent="0">
              <a:buNone/>
            </a:pPr>
            <a:r>
              <a:rPr lang="en-US" sz="1800" b="1" dirty="0">
                <a:latin typeface="Book Antiqua" panose="02040602050305030304" pitchFamily="18" charset="0"/>
              </a:rPr>
              <a:t>ne </a:t>
            </a:r>
            <a:r>
              <a:rPr lang="en-US" sz="1800" b="1" dirty="0" err="1">
                <a:latin typeface="Book Antiqua" panose="02040602050305030304" pitchFamily="18" charset="0"/>
              </a:rPr>
              <a:t>hígítsuk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föl</a:t>
            </a:r>
            <a:r>
              <a:rPr lang="en-US" sz="1800" b="1" dirty="0">
                <a:latin typeface="Book Antiqua" panose="02040602050305030304" pitchFamily="18" charset="0"/>
              </a:rPr>
              <a:t> a </a:t>
            </a:r>
            <a:r>
              <a:rPr lang="en-US" sz="1800" b="1" dirty="0" err="1">
                <a:latin typeface="Book Antiqua" panose="02040602050305030304" pitchFamily="18" charset="0"/>
              </a:rPr>
              <a:t>próféciát</a:t>
            </a:r>
            <a:r>
              <a:rPr lang="en-US" sz="1800" b="1" dirty="0">
                <a:latin typeface="Book Antiqua" panose="02040602050305030304" pitchFamily="18" charset="0"/>
              </a:rPr>
              <a:t>, ne </a:t>
            </a:r>
            <a:r>
              <a:rPr lang="en-US" sz="1800" b="1" dirty="0" err="1">
                <a:latin typeface="Book Antiqua" panose="02040602050305030304" pitchFamily="18" charset="0"/>
              </a:rPr>
              <a:t>vesszünk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el</a:t>
            </a:r>
            <a:r>
              <a:rPr lang="en-US" sz="1800" b="1" dirty="0">
                <a:latin typeface="Book Antiqua" panose="02040602050305030304" pitchFamily="18" charset="0"/>
              </a:rPr>
              <a:t> a </a:t>
            </a:r>
            <a:r>
              <a:rPr lang="en-US" sz="1800" b="1" dirty="0" err="1">
                <a:latin typeface="Book Antiqua" panose="02040602050305030304" pitchFamily="18" charset="0"/>
              </a:rPr>
              <a:t>meddő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vitákban</a:t>
            </a:r>
            <a:r>
              <a:rPr lang="en-US" sz="1800" b="1" dirty="0">
                <a:latin typeface="Book Antiqua" panose="02040602050305030304" pitchFamily="18" charset="0"/>
              </a:rPr>
              <a:t>!</a:t>
            </a:r>
          </a:p>
          <a:p>
            <a:pPr marL="0" indent="0">
              <a:buNone/>
            </a:pPr>
            <a:r>
              <a:rPr lang="en-US" sz="1800" b="1" dirty="0" err="1">
                <a:latin typeface="Book Antiqua" panose="02040602050305030304" pitchFamily="18" charset="0"/>
              </a:rPr>
              <a:t>Jöjj</a:t>
            </a:r>
            <a:r>
              <a:rPr lang="en-US" sz="1800" b="1" dirty="0">
                <a:latin typeface="Book Antiqua" panose="02040602050305030304" pitchFamily="18" charset="0"/>
              </a:rPr>
              <a:t>, </a:t>
            </a:r>
            <a:r>
              <a:rPr lang="en-US" sz="1800" b="1" dirty="0" err="1">
                <a:latin typeface="Book Antiqua" panose="02040602050305030304" pitchFamily="18" charset="0"/>
              </a:rPr>
              <a:t>szeretet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Szentlelke</a:t>
            </a:r>
            <a:r>
              <a:rPr lang="en-US" sz="1800" b="1" dirty="0">
                <a:latin typeface="Book Antiqua" panose="02040602050305030304" pitchFamily="18" charset="0"/>
              </a:rPr>
              <a:t>, </a:t>
            </a:r>
            <a:r>
              <a:rPr lang="en-US" sz="1800" b="1" dirty="0" err="1">
                <a:latin typeface="Book Antiqua" panose="02040602050305030304" pitchFamily="18" charset="0"/>
              </a:rPr>
              <a:t>nyisd</a:t>
            </a:r>
            <a:r>
              <a:rPr lang="en-US" sz="1800" b="1" dirty="0">
                <a:latin typeface="Book Antiqua" panose="02040602050305030304" pitchFamily="18" charset="0"/>
              </a:rPr>
              <a:t> meg </a:t>
            </a:r>
            <a:r>
              <a:rPr lang="en-US" sz="1800" b="1" dirty="0" err="1">
                <a:latin typeface="Book Antiqua" panose="02040602050305030304" pitchFamily="18" charset="0"/>
              </a:rPr>
              <a:t>szívünket</a:t>
            </a:r>
            <a:r>
              <a:rPr lang="en-US" sz="1800" b="1" dirty="0">
                <a:latin typeface="Book Antiqua" panose="02040602050305030304" pitchFamily="18" charset="0"/>
              </a:rPr>
              <a:t> a </a:t>
            </a:r>
            <a:r>
              <a:rPr lang="en-US" sz="1800" b="1" dirty="0" err="1">
                <a:latin typeface="Book Antiqua" panose="02040602050305030304" pitchFamily="18" charset="0"/>
              </a:rPr>
              <a:t>meghallgatásra</a:t>
            </a:r>
            <a:r>
              <a:rPr lang="en-US" sz="1800" b="1" dirty="0">
                <a:latin typeface="Book Antiqua" panose="02040602050305030304" pitchFamily="18" charset="0"/>
              </a:rPr>
              <a:t>! </a:t>
            </a:r>
          </a:p>
          <a:p>
            <a:pPr marL="0" indent="0">
              <a:buNone/>
            </a:pPr>
            <a:r>
              <a:rPr lang="en-US" sz="1800" b="1" dirty="0" err="1">
                <a:latin typeface="Book Antiqua" panose="02040602050305030304" pitchFamily="18" charset="0"/>
              </a:rPr>
              <a:t>Jöjj</a:t>
            </a:r>
            <a:r>
              <a:rPr lang="en-US" sz="1800" b="1" dirty="0">
                <a:latin typeface="Book Antiqua" panose="02040602050305030304" pitchFamily="18" charset="0"/>
              </a:rPr>
              <a:t>, </a:t>
            </a:r>
            <a:r>
              <a:rPr lang="en-US" sz="1800" b="1" dirty="0" err="1">
                <a:latin typeface="Book Antiqua" panose="02040602050305030304" pitchFamily="18" charset="0"/>
              </a:rPr>
              <a:t>szentség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Lelke</a:t>
            </a:r>
            <a:r>
              <a:rPr lang="en-US" sz="1800" b="1" dirty="0">
                <a:latin typeface="Book Antiqua" panose="02040602050305030304" pitchFamily="18" charset="0"/>
              </a:rPr>
              <a:t>, </a:t>
            </a:r>
            <a:r>
              <a:rPr lang="en-US" sz="1800" b="1" dirty="0" err="1">
                <a:latin typeface="Book Antiqua" panose="02040602050305030304" pitchFamily="18" charset="0"/>
              </a:rPr>
              <a:t>újítsd</a:t>
            </a:r>
            <a:r>
              <a:rPr lang="en-US" sz="1800" b="1" dirty="0">
                <a:latin typeface="Book Antiqua" panose="02040602050305030304" pitchFamily="18" charset="0"/>
              </a:rPr>
              <a:t> meg </a:t>
            </a:r>
            <a:r>
              <a:rPr lang="en-US" sz="1800" b="1" dirty="0" err="1">
                <a:latin typeface="Book Antiqua" panose="02040602050305030304" pitchFamily="18" charset="0"/>
              </a:rPr>
              <a:t>Isten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hűséges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szent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népét</a:t>
            </a:r>
            <a:r>
              <a:rPr lang="en-US" sz="1800" b="1" dirty="0">
                <a:latin typeface="Book Antiqua" panose="02040602050305030304" pitchFamily="18" charset="0"/>
              </a:rPr>
              <a:t>! </a:t>
            </a:r>
          </a:p>
          <a:p>
            <a:pPr marL="0" indent="0">
              <a:buNone/>
            </a:pPr>
            <a:r>
              <a:rPr lang="en-US" sz="1800" b="1" dirty="0" err="1">
                <a:latin typeface="Book Antiqua" panose="02040602050305030304" pitchFamily="18" charset="0"/>
              </a:rPr>
              <a:t>Jöjj</a:t>
            </a:r>
            <a:r>
              <a:rPr lang="en-US" sz="1800" b="1" dirty="0">
                <a:latin typeface="Book Antiqua" panose="02040602050305030304" pitchFamily="18" charset="0"/>
              </a:rPr>
              <a:t>, </a:t>
            </a:r>
            <a:r>
              <a:rPr lang="en-US" sz="1800" b="1" dirty="0" err="1">
                <a:latin typeface="Book Antiqua" panose="02040602050305030304" pitchFamily="18" charset="0"/>
              </a:rPr>
              <a:t>teremtő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Lélek</a:t>
            </a:r>
            <a:r>
              <a:rPr lang="en-US" sz="1800" b="1" dirty="0">
                <a:latin typeface="Book Antiqua" panose="02040602050305030304" pitchFamily="18" charset="0"/>
              </a:rPr>
              <a:t>, </a:t>
            </a:r>
            <a:r>
              <a:rPr lang="en-US" sz="1800" b="1" dirty="0" err="1">
                <a:latin typeface="Book Antiqua" panose="02040602050305030304" pitchFamily="18" charset="0"/>
              </a:rPr>
              <a:t>újítsd</a:t>
            </a:r>
            <a:r>
              <a:rPr lang="en-US" sz="1800" b="1" dirty="0">
                <a:latin typeface="Book Antiqua" panose="02040602050305030304" pitchFamily="18" charset="0"/>
              </a:rPr>
              <a:t> meg a </a:t>
            </a:r>
            <a:r>
              <a:rPr lang="en-US" sz="1800" b="1" dirty="0" err="1">
                <a:latin typeface="Book Antiqua" panose="02040602050305030304" pitchFamily="18" charset="0"/>
              </a:rPr>
              <a:t>föld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arcát</a:t>
            </a:r>
            <a:r>
              <a:rPr lang="en-US" sz="1800" b="1" dirty="0">
                <a:latin typeface="Book Antiqua" panose="02040602050305030304" pitchFamily="18" charset="0"/>
              </a:rPr>
              <a:t>! </a:t>
            </a:r>
            <a:r>
              <a:rPr lang="en-US" sz="1800" b="1" dirty="0" err="1">
                <a:latin typeface="Book Antiqua" panose="02040602050305030304" pitchFamily="18" charset="0"/>
              </a:rPr>
              <a:t>Ámen</a:t>
            </a:r>
            <a:r>
              <a:rPr lang="en-US" sz="1800" b="1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761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D4188C-327A-4401-8E88-3F3BF12C5930}"/>
              </a:ext>
            </a:extLst>
          </p:cNvPr>
          <p:cNvSpPr/>
          <p:nvPr/>
        </p:nvSpPr>
        <p:spPr>
          <a:xfrm>
            <a:off x="495436" y="437986"/>
            <a:ext cx="5467350" cy="598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hu-HU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Arial"/>
              </a:rPr>
              <a:t>Előtted állunk Szentlélek, és a te nevedben gyűltünk össze.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hu-HU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Arial"/>
              </a:rPr>
              <a:t>Egyedül te vezess minket, lelj otthonra a szívünkben! Taníts minket a követendő útra, és arra is, miként járjunk rajta!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hu-HU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Arial"/>
              </a:rPr>
              <a:t> Gyengék és bűnösök vagyunk, ne hagyd, hogy zűrzavart szítsunk.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hu-HU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Arial"/>
              </a:rPr>
              <a:t> Ne engedd, hogy a tudatlanság tévútra vezessen bennünket, vagy hogy az elfogultság befolyásolja cselekedeteinket.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hu-HU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Arial"/>
              </a:rPr>
              <a:t> Add, hogy megtaláljuk benned az egységet, hogy együtt haladhassunk az örök élet felé, és ne térjünk el az igazság útjától, sem attól, ami helyes.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hu-HU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Arial"/>
              </a:rPr>
              <a:t> Mindezt tőled kérjük, aki mindenütt és minden időben munkálkodsz, az Atyával és a Fiúval egységben, mindörökkön örökké. Ámen.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hu-HU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Arial"/>
              </a:rPr>
              <a:t> Sevillai Szent Izidor imája nyomán</a:t>
            </a:r>
          </a:p>
        </p:txBody>
      </p:sp>
      <p:pic>
        <p:nvPicPr>
          <p:cNvPr id="7" name="Google Shape;141;p4">
            <a:extLst>
              <a:ext uri="{FF2B5EF4-FFF2-40B4-BE49-F238E27FC236}">
                <a16:creationId xmlns:a16="http://schemas.microsoft.com/office/drawing/2014/main" id="{C681A8B7-8A74-430B-B63B-12A345A3F94C}"/>
              </a:ext>
            </a:extLst>
          </p:cNvPr>
          <p:cNvPicPr preferRelativeResize="0"/>
          <p:nvPr/>
        </p:nvPicPr>
        <p:blipFill rotWithShape="1">
          <a:blip r:embed="rId2"/>
          <a:srcRect l="14076" r="2788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3506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1F0A66-2725-4E31-9FE4-C411C547A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7" b="8285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FAC585-9FDB-4C5E-86C5-5CABB369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58431"/>
            <a:ext cx="7466370" cy="2075834"/>
          </a:xfrm>
        </p:spPr>
        <p:txBody>
          <a:bodyPr anchor="ctr">
            <a:normAutofit/>
          </a:bodyPr>
          <a:lstStyle/>
          <a:p>
            <a:pPr marL="0" indent="360363">
              <a:buNone/>
            </a:pPr>
            <a:r>
              <a:rPr lang="hu-HU" sz="1800" dirty="0">
                <a:latin typeface="Book Antiqua" panose="02040602050305030304" pitchFamily="18" charset="0"/>
              </a:rPr>
              <a:t>Változik a püspöki szinódus eddig megszokott menete, immár nem csupán egy két-háromhetes találkozóból fog állni, amikor a püspökök összegyűlnek a pápa körül. Szerves része lesz </a:t>
            </a:r>
            <a:r>
              <a:rPr lang="hu-HU" sz="1800" b="1" dirty="0">
                <a:latin typeface="Book Antiqua" panose="02040602050305030304" pitchFamily="18" charset="0"/>
              </a:rPr>
              <a:t>egy széleskörű konzultáció </a:t>
            </a:r>
            <a:r>
              <a:rPr lang="hu-HU" sz="1800" dirty="0">
                <a:latin typeface="Book Antiqua" panose="02040602050305030304" pitchFamily="18" charset="0"/>
              </a:rPr>
              <a:t>is, először egyházmegyénkként, majd földrészenként, a püspökkari konferenciákon keresztül.</a:t>
            </a:r>
          </a:p>
          <a:p>
            <a:pPr marL="0" indent="355600">
              <a:buNone/>
            </a:pPr>
            <a:r>
              <a:rPr lang="hu-HU" sz="1800" dirty="0">
                <a:latin typeface="Book Antiqua" panose="02040602050305030304" pitchFamily="18" charset="0"/>
              </a:rPr>
              <a:t> Egyszeri „esemény” helyett egy kétéves „folyamat” részesei vagyunk.</a:t>
            </a:r>
          </a:p>
        </p:txBody>
      </p:sp>
    </p:spTree>
    <p:extLst>
      <p:ext uri="{BB962C8B-B14F-4D97-AF65-F5344CB8AC3E}">
        <p14:creationId xmlns:p14="http://schemas.microsoft.com/office/powerpoint/2010/main" val="20144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0C23A3-DEA5-485A-893B-DB2DC30A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032131"/>
            <a:ext cx="11268074" cy="2793738"/>
          </a:xfrm>
        </p:spPr>
        <p:txBody>
          <a:bodyPr>
            <a:noAutofit/>
          </a:bodyPr>
          <a:lstStyle/>
          <a:p>
            <a:pPr algn="ctr"/>
            <a:r>
              <a:rPr lang="hu-HU" sz="4800" b="1" cap="small" dirty="0">
                <a:solidFill>
                  <a:srgbClr val="00B050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A Szentlélek vezetésével az Egyház válaszoljon eredeti hivatására, hogy Isten népének teljes bevonásával végezze küldetését.</a:t>
            </a:r>
            <a:endParaRPr lang="hu-HU" sz="3600" cap="small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FEDCE4-8162-4C47-8B9C-CD866D44BC29}"/>
              </a:ext>
            </a:extLst>
          </p:cNvPr>
          <p:cNvSpPr txBox="1">
            <a:spLocks/>
          </p:cNvSpPr>
          <p:nvPr/>
        </p:nvSpPr>
        <p:spPr>
          <a:xfrm>
            <a:off x="930825" y="835550"/>
            <a:ext cx="1298026" cy="572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>
                <a:solidFill>
                  <a:srgbClr val="00B050"/>
                </a:solidFill>
                <a:latin typeface="Book Antiqua" panose="02040602050305030304" pitchFamily="18" charset="0"/>
              </a:rPr>
              <a:t>CÉL:</a:t>
            </a:r>
            <a:endParaRPr lang="en-US" sz="3600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6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9">
            <a:extLst>
              <a:ext uri="{FF2B5EF4-FFF2-40B4-BE49-F238E27FC236}">
                <a16:creationId xmlns:a16="http://schemas.microsoft.com/office/drawing/2014/main" id="{6C6EBB4E-A4C0-41E8-92CB-2B68E572249A}"/>
              </a:ext>
            </a:extLst>
          </p:cNvPr>
          <p:cNvSpPr txBox="1">
            <a:spLocks/>
          </p:cNvSpPr>
          <p:nvPr/>
        </p:nvSpPr>
        <p:spPr>
          <a:xfrm>
            <a:off x="457836" y="1676157"/>
            <a:ext cx="7670176" cy="3836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Book Antiqua" panose="02040602050305030304" pitchFamily="18" charset="0"/>
              </a:rPr>
              <a:t>A </a:t>
            </a:r>
            <a:r>
              <a:rPr lang="en-US" dirty="0" err="1">
                <a:latin typeface="Book Antiqua" panose="02040602050305030304" pitchFamily="18" charset="0"/>
              </a:rPr>
              <a:t>szinódus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témájának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három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kulcsszava</a:t>
            </a:r>
            <a:endParaRPr lang="hu-HU" dirty="0">
              <a:latin typeface="Book Antiqua" panose="0204060205030503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Book Antiqua" panose="02040602050305030304" pitchFamily="18" charset="0"/>
              </a:rPr>
              <a:t>mélyen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összefügg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egymással</a:t>
            </a:r>
            <a:r>
              <a:rPr lang="en-US" dirty="0">
                <a:latin typeface="Book Antiqua" panose="02040602050305030304" pitchFamily="18" charset="0"/>
              </a:rPr>
              <a:t>: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endParaRPr lang="hu-HU" b="1" dirty="0">
              <a:latin typeface="Book Antiqua" panose="0204060205030503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err="1">
                <a:latin typeface="Book Antiqua" panose="02040602050305030304" pitchFamily="18" charset="0"/>
              </a:rPr>
              <a:t>közösség</a:t>
            </a:r>
            <a:r>
              <a:rPr lang="en-US" b="1" dirty="0">
                <a:latin typeface="Book Antiqua" panose="02040602050305030304" pitchFamily="18" charset="0"/>
              </a:rPr>
              <a:t>, </a:t>
            </a:r>
            <a:r>
              <a:rPr lang="en-US" b="1" dirty="0" err="1">
                <a:latin typeface="Book Antiqua" panose="02040602050305030304" pitchFamily="18" charset="0"/>
              </a:rPr>
              <a:t>részvétel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és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misszió</a:t>
            </a:r>
            <a:r>
              <a:rPr lang="hu-HU" b="1" dirty="0">
                <a:latin typeface="Book Antiqua" panose="02040602050305030304" pitchFamily="18" charset="0"/>
              </a:rPr>
              <a:t>.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Book Antiqua" panose="02040602050305030304" pitchFamily="18" charset="0"/>
              </a:rPr>
              <a:t>Nincs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hierarchia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közöttük</a:t>
            </a:r>
            <a:r>
              <a:rPr lang="en-US" dirty="0">
                <a:latin typeface="Book Antiqua" panose="02040602050305030304" pitchFamily="18" charset="0"/>
              </a:rPr>
              <a:t>, </a:t>
            </a:r>
            <a:r>
              <a:rPr lang="en-US" dirty="0" err="1">
                <a:latin typeface="Book Antiqua" panose="02040602050305030304" pitchFamily="18" charset="0"/>
              </a:rPr>
              <a:t>inkább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mindegyik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gazdagítja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és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irányítja</a:t>
            </a:r>
            <a:r>
              <a:rPr lang="en-US" dirty="0">
                <a:latin typeface="Book Antiqua" panose="02040602050305030304" pitchFamily="18" charset="0"/>
              </a:rPr>
              <a:t> a </a:t>
            </a:r>
            <a:r>
              <a:rPr lang="en-US" dirty="0" err="1">
                <a:latin typeface="Book Antiqua" panose="02040602050305030304" pitchFamily="18" charset="0"/>
              </a:rPr>
              <a:t>másik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kettőt</a:t>
            </a:r>
            <a:r>
              <a:rPr lang="en-US" dirty="0">
                <a:latin typeface="Book Antiqua" panose="02040602050305030304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9F0A5A5-F5B7-4375-ABF1-FE5959097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0" y="552565"/>
            <a:ext cx="5359717" cy="51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4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1BD40-CD96-49D4-84EE-4684678E92BD}"/>
              </a:ext>
            </a:extLst>
          </p:cNvPr>
          <p:cNvSpPr txBox="1">
            <a:spLocks/>
          </p:cNvSpPr>
          <p:nvPr/>
        </p:nvSpPr>
        <p:spPr>
          <a:xfrm>
            <a:off x="3987247" y="232540"/>
            <a:ext cx="4310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kern="1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Kulcsszavak</a:t>
            </a:r>
            <a:r>
              <a:rPr lang="en-US" sz="5400" b="1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F190C-0F7F-4CAE-9BFD-A8AED700D418}"/>
              </a:ext>
            </a:extLst>
          </p:cNvPr>
          <p:cNvSpPr txBox="1">
            <a:spLocks/>
          </p:cNvSpPr>
          <p:nvPr/>
        </p:nvSpPr>
        <p:spPr>
          <a:xfrm>
            <a:off x="218661" y="1929384"/>
            <a:ext cx="11847443" cy="4809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Közösség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  <a:r>
              <a:rPr lang="en-US" sz="2000" dirty="0" err="1">
                <a:latin typeface="Book Antiqua" panose="02040602050305030304" pitchFamily="18" charset="0"/>
              </a:rPr>
              <a:t>Isten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akarata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összegyűjt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bennünket</a:t>
            </a:r>
            <a:r>
              <a:rPr lang="en-US" sz="2000" dirty="0">
                <a:latin typeface="Book Antiqua" panose="02040602050305030304" pitchFamily="18" charset="0"/>
              </a:rPr>
              <a:t>, mint </a:t>
            </a:r>
            <a:r>
              <a:rPr lang="en-US" sz="2000" dirty="0" err="1">
                <a:latin typeface="Book Antiqua" panose="02040602050305030304" pitchFamily="18" charset="0"/>
              </a:rPr>
              <a:t>egy</a:t>
            </a:r>
            <a:r>
              <a:rPr lang="hu-HU" sz="2000" dirty="0">
                <a:latin typeface="Book Antiqua" panose="02040602050305030304" pitchFamily="18" charset="0"/>
              </a:rPr>
              <a:t>azon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hitben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élő</a:t>
            </a:r>
            <a:r>
              <a:rPr lang="hu-HU" sz="2000" dirty="0">
                <a:latin typeface="Book Antiqua" panose="02040602050305030304" pitchFamily="18" charset="0"/>
              </a:rPr>
              <a:t>,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különböző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népeket</a:t>
            </a:r>
            <a:r>
              <a:rPr lang="en-US" sz="2000" dirty="0">
                <a:latin typeface="Book Antiqua" panose="02040602050305030304" pitchFamily="18" charset="0"/>
              </a:rPr>
              <a:t>. A </a:t>
            </a:r>
            <a:r>
              <a:rPr lang="en-US" sz="2000" dirty="0" err="1">
                <a:latin typeface="Book Antiqua" panose="02040602050305030304" pitchFamily="18" charset="0"/>
              </a:rPr>
              <a:t>közösség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amelyben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osztozunk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legmélyebb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gyökereit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Szentháromság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szeretetében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egységében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találja</a:t>
            </a:r>
            <a:r>
              <a:rPr lang="en-US" sz="2000" dirty="0">
                <a:latin typeface="Book Antiqua" panose="02040602050305030304" pitchFamily="18" charset="0"/>
              </a:rPr>
              <a:t> meg: </a:t>
            </a:r>
            <a:r>
              <a:rPr lang="en-US" sz="2000" dirty="0" err="1">
                <a:latin typeface="Book Antiqua" panose="02040602050305030304" pitchFamily="18" charset="0"/>
              </a:rPr>
              <a:t>Krisztus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aki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kiengesztel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bennünket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Atyával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Szentlélekben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egyesít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bennünket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egymással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</a:p>
          <a:p>
            <a:pPr marL="0" algn="just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Részvétel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  <a:r>
              <a:rPr lang="en-US" sz="2000" dirty="0">
                <a:latin typeface="Book Antiqua" panose="02040602050305030304" pitchFamily="18" charset="0"/>
              </a:rPr>
              <a:t>A </a:t>
            </a:r>
            <a:r>
              <a:rPr lang="en-US" sz="2000" dirty="0" err="1">
                <a:latin typeface="Book Antiqua" panose="02040602050305030304" pitchFamily="18" charset="0"/>
              </a:rPr>
              <a:t>szinódus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meghívás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mindazok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részvételére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akik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Isten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népéhez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tartoznak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vegyenek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részt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egymásra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való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mély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tiszteletteljes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odafigyelés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gyakorlatában</a:t>
            </a:r>
            <a:r>
              <a:rPr lang="en-US" sz="2000" dirty="0">
                <a:latin typeface="Book Antiqua" panose="02040602050305030304" pitchFamily="18" charset="0"/>
              </a:rPr>
              <a:t>. A </a:t>
            </a:r>
            <a:r>
              <a:rPr lang="en-US" sz="2000" dirty="0" err="1">
                <a:latin typeface="Book Antiqua" panose="02040602050305030304" pitchFamily="18" charset="0"/>
              </a:rPr>
              <a:t>részvétel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azon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alapul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minden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hívő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alkalmas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és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meghívást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kapott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arra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a </a:t>
            </a:r>
            <a:r>
              <a:rPr lang="en-US" sz="2000" dirty="0" err="1">
                <a:latin typeface="Book Antiqua" panose="02040602050305030304" pitchFamily="18" charset="0"/>
              </a:rPr>
              <a:t>Szentlélektől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nyert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ajándékok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révén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egymás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szolgálatára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legyen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</a:p>
          <a:p>
            <a:pPr marL="0"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Küldetés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  <a:r>
              <a:rPr lang="en-US" sz="2000" dirty="0">
                <a:latin typeface="Book Antiqua" panose="02040602050305030304" pitchFamily="18" charset="0"/>
              </a:rPr>
              <a:t>Az </a:t>
            </a:r>
            <a:r>
              <a:rPr lang="en-US" sz="2000" dirty="0" err="1">
                <a:latin typeface="Book Antiqua" panose="02040602050305030304" pitchFamily="18" charset="0"/>
              </a:rPr>
              <a:t>egyház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evangelizálásért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létezik</a:t>
            </a:r>
            <a:r>
              <a:rPr lang="en-US" sz="2000" dirty="0">
                <a:latin typeface="Book Antiqua" panose="02040602050305030304" pitchFamily="18" charset="0"/>
              </a:rPr>
              <a:t>. </a:t>
            </a:r>
            <a:r>
              <a:rPr lang="en-US" sz="2000" dirty="0" err="1">
                <a:latin typeface="Book Antiqua" panose="02040602050305030304" pitchFamily="18" charset="0"/>
              </a:rPr>
              <a:t>Küldetésünk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, </a:t>
            </a:r>
            <a:r>
              <a:rPr lang="en-US" sz="2000" dirty="0" err="1">
                <a:latin typeface="Book Antiqua" panose="02040602050305030304" pitchFamily="18" charset="0"/>
              </a:rPr>
              <a:t>hogy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tanúságot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tegyünk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Isten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szeretetéről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az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egész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emberi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család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körében</a:t>
            </a:r>
            <a:r>
              <a:rPr lang="en-US" sz="2000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A9441796-6766-4817-B248-2B93F85DE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" y="59451"/>
            <a:ext cx="2337497" cy="15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4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77CF91A-7338-4DC5-B35C-3EEA71EDCD0E}"/>
              </a:ext>
            </a:extLst>
          </p:cNvPr>
          <p:cNvSpPr txBox="1"/>
          <p:nvPr/>
        </p:nvSpPr>
        <p:spPr>
          <a:xfrm>
            <a:off x="248478" y="1012954"/>
            <a:ext cx="113803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dirty="0">
                <a:latin typeface="Book Antiqua" panose="02040602050305030304" pitchFamily="18" charset="0"/>
              </a:rPr>
              <a:t>A szinódus célja, hogy az egyház jobban tanúságot tudjon tenni az evangéliumról, különösen azokkal az emberekkel együtt, akik világunk spirituális, társadalmi, gazdasági, politikai, földrajzi és egzisztenciális perifériáin élnek.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65168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5C7E963-8157-4265-A51D-4C287198B0ED}"/>
              </a:ext>
            </a:extLst>
          </p:cNvPr>
          <p:cNvSpPr txBox="1">
            <a:spLocks/>
          </p:cNvSpPr>
          <p:nvPr/>
        </p:nvSpPr>
        <p:spPr>
          <a:xfrm>
            <a:off x="381001" y="0"/>
            <a:ext cx="6569363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>
              <a:spcAft>
                <a:spcPts val="600"/>
              </a:spcAft>
            </a:pPr>
            <a:r>
              <a:rPr lang="en-US" dirty="0">
                <a:latin typeface="Book Antiqua" panose="02040602050305030304" pitchFamily="18" charset="0"/>
              </a:rPr>
              <a:t>SZENTÍRÁSI ALAPOK</a:t>
            </a:r>
          </a:p>
        </p:txBody>
      </p:sp>
      <p:sp>
        <p:nvSpPr>
          <p:cNvPr id="2" name="Google Shape;303;p25">
            <a:extLst>
              <a:ext uri="{FF2B5EF4-FFF2-40B4-BE49-F238E27FC236}">
                <a16:creationId xmlns:a16="http://schemas.microsoft.com/office/drawing/2014/main" id="{E3DA010D-C87C-473B-B647-7776C0A5F965}"/>
              </a:ext>
            </a:extLst>
          </p:cNvPr>
          <p:cNvSpPr txBox="1">
            <a:spLocks/>
          </p:cNvSpPr>
          <p:nvPr/>
        </p:nvSpPr>
        <p:spPr>
          <a:xfrm>
            <a:off x="381001" y="1524000"/>
            <a:ext cx="5845166" cy="507682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363" algn="just">
              <a:lnSpc>
                <a:spcPct val="100000"/>
              </a:lnSpc>
              <a:buNone/>
            </a:pPr>
            <a:r>
              <a:rPr lang="en-US" sz="1800" dirty="0">
                <a:latin typeface="Book Antiqua" panose="02040602050305030304" pitchFamily="18" charset="0"/>
              </a:rPr>
              <a:t>A </a:t>
            </a:r>
            <a:r>
              <a:rPr lang="en-US" sz="1800" dirty="0" err="1">
                <a:latin typeface="Book Antiqua" panose="02040602050305030304" pitchFamily="18" charset="0"/>
              </a:rPr>
              <a:t>szinodális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egyház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megvalósításában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két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szentírási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képből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meríthetünk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ihletet</a:t>
            </a:r>
            <a:r>
              <a:rPr lang="en-US" sz="1800" dirty="0">
                <a:latin typeface="Book Antiqua" panose="0204060205030503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>
                <a:latin typeface="Book Antiqua" panose="02040602050305030304" pitchFamily="18" charset="0"/>
              </a:rPr>
              <a:t>Az </a:t>
            </a:r>
            <a:r>
              <a:rPr lang="en-US" sz="1800" b="1" dirty="0" err="1">
                <a:latin typeface="Book Antiqua" panose="02040602050305030304" pitchFamily="18" charset="0"/>
              </a:rPr>
              <a:t>első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b="1" dirty="0" err="1">
                <a:latin typeface="Book Antiqua" panose="02040602050305030304" pitchFamily="18" charset="0"/>
              </a:rPr>
              <a:t>kép</a:t>
            </a:r>
            <a:r>
              <a:rPr lang="en-US" sz="1800" dirty="0">
                <a:latin typeface="Book Antiqua" panose="02040602050305030304" pitchFamily="18" charset="0"/>
              </a:rPr>
              <a:t> a </a:t>
            </a:r>
            <a:r>
              <a:rPr lang="en-US" sz="1800" dirty="0" err="1">
                <a:latin typeface="Book Antiqua" panose="02040602050305030304" pitchFamily="18" charset="0"/>
              </a:rPr>
              <a:t>közösségi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tapasztalatból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ered</a:t>
            </a:r>
            <a:r>
              <a:rPr lang="en-US" sz="1800" dirty="0">
                <a:latin typeface="Book Antiqua" panose="02040602050305030304" pitchFamily="18" charset="0"/>
              </a:rPr>
              <a:t>, </a:t>
            </a:r>
            <a:r>
              <a:rPr lang="en-US" sz="1800" dirty="0" err="1">
                <a:latin typeface="Book Antiqua" panose="02040602050305030304" pitchFamily="18" charset="0"/>
              </a:rPr>
              <a:t>amely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Jézus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igehirdető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szolgálatával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kezdődően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folyamatosan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kíséri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az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evangelizáció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útját</a:t>
            </a:r>
            <a:r>
              <a:rPr lang="en-US" sz="1800" dirty="0">
                <a:latin typeface="Book Antiqua" panose="02040602050305030304" pitchFamily="18" charset="0"/>
              </a:rPr>
              <a:t>: </a:t>
            </a:r>
            <a:r>
              <a:rPr lang="en-US" sz="1800" dirty="0" err="1">
                <a:latin typeface="Book Antiqua" panose="02040602050305030304" pitchFamily="18" charset="0"/>
              </a:rPr>
              <a:t>mindenki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megtalálja</a:t>
            </a:r>
            <a:r>
              <a:rPr lang="en-US" sz="1800" dirty="0">
                <a:latin typeface="Book Antiqua" panose="02040602050305030304" pitchFamily="18" charset="0"/>
              </a:rPr>
              <a:t> a </a:t>
            </a:r>
            <a:r>
              <a:rPr lang="en-US" sz="1800" dirty="0" err="1">
                <a:latin typeface="Book Antiqua" panose="02040602050305030304" pitchFamily="18" charset="0"/>
              </a:rPr>
              <a:t>helyét</a:t>
            </a:r>
            <a:r>
              <a:rPr lang="en-US" sz="1800" dirty="0">
                <a:latin typeface="Book Antiqua" panose="02040602050305030304" pitchFamily="18" charset="0"/>
              </a:rPr>
              <a:t> – </a:t>
            </a:r>
            <a:r>
              <a:rPr lang="en-US" sz="1800" b="1" i="1" dirty="0">
                <a:latin typeface="Book Antiqua" panose="02040602050305030304" pitchFamily="18" charset="0"/>
              </a:rPr>
              <a:t>a </a:t>
            </a:r>
            <a:r>
              <a:rPr lang="en-US" sz="1800" b="1" i="1" dirty="0" err="1">
                <a:latin typeface="Book Antiqua" panose="02040602050305030304" pitchFamily="18" charset="0"/>
              </a:rPr>
              <a:t>nép</a:t>
            </a:r>
            <a:r>
              <a:rPr lang="en-US" sz="1800" b="1" i="1" dirty="0">
                <a:latin typeface="Book Antiqua" panose="02040602050305030304" pitchFamily="18" charset="0"/>
              </a:rPr>
              <a:t>, </a:t>
            </a:r>
            <a:r>
              <a:rPr lang="en-US" sz="1800" b="1" i="1" dirty="0" err="1">
                <a:latin typeface="Book Antiqua" panose="02040602050305030304" pitchFamily="18" charset="0"/>
              </a:rPr>
              <a:t>az</a:t>
            </a:r>
            <a:r>
              <a:rPr lang="en-US" sz="1800" b="1" i="1" dirty="0">
                <a:latin typeface="Book Antiqua" panose="02040602050305030304" pitchFamily="18" charset="0"/>
              </a:rPr>
              <a:t> </a:t>
            </a:r>
            <a:r>
              <a:rPr lang="en-US" sz="1800" b="1" i="1" dirty="0" err="1">
                <a:latin typeface="Book Antiqua" panose="02040602050305030304" pitchFamily="18" charset="0"/>
              </a:rPr>
              <a:t>apostolok</a:t>
            </a:r>
            <a:r>
              <a:rPr lang="en-US" sz="1800" b="1" i="1" dirty="0">
                <a:latin typeface="Book Antiqua" panose="02040602050305030304" pitchFamily="18" charset="0"/>
              </a:rPr>
              <a:t> </a:t>
            </a:r>
            <a:r>
              <a:rPr lang="en-US" sz="1800" b="1" i="1" dirty="0" err="1">
                <a:latin typeface="Book Antiqua" panose="02040602050305030304" pitchFamily="18" charset="0"/>
              </a:rPr>
              <a:t>és</a:t>
            </a:r>
            <a:r>
              <a:rPr lang="en-US" sz="1800" b="1" i="1" dirty="0">
                <a:latin typeface="Book Antiqua" panose="02040602050305030304" pitchFamily="18" charset="0"/>
              </a:rPr>
              <a:t> </a:t>
            </a:r>
            <a:r>
              <a:rPr lang="en-US" sz="1800" b="1" i="1" dirty="0" err="1">
                <a:latin typeface="Book Antiqua" panose="02040602050305030304" pitchFamily="18" charset="0"/>
              </a:rPr>
              <a:t>az</a:t>
            </a:r>
            <a:r>
              <a:rPr lang="en-US" sz="1800" b="1" i="1" dirty="0">
                <a:latin typeface="Book Antiqua" panose="02040602050305030304" pitchFamily="18" charset="0"/>
              </a:rPr>
              <a:t> </a:t>
            </a:r>
            <a:r>
              <a:rPr lang="en-US" sz="1800" b="1" i="1" dirty="0" err="1">
                <a:latin typeface="Book Antiqua" panose="02040602050305030304" pitchFamily="18" charset="0"/>
              </a:rPr>
              <a:t>Úr</a:t>
            </a:r>
            <a:r>
              <a:rPr lang="en-US" sz="1800" b="1" i="1" dirty="0">
                <a:latin typeface="Book Antiqua" panose="02040602050305030304" pitchFamily="18" charset="0"/>
              </a:rPr>
              <a:t>.</a:t>
            </a:r>
            <a:endParaRPr lang="en-US" sz="1800" dirty="0">
              <a:latin typeface="Book Antiqua" panose="02040602050305030304" pitchFamily="18" charset="0"/>
            </a:endParaRPr>
          </a:p>
          <a:p>
            <a:pPr marL="0" indent="360363" algn="just">
              <a:lnSpc>
                <a:spcPct val="100000"/>
              </a:lnSpc>
              <a:buNone/>
            </a:pPr>
            <a:r>
              <a:rPr lang="en-US" sz="1800" dirty="0">
                <a:latin typeface="Book Antiqua" panose="02040602050305030304" pitchFamily="18" charset="0"/>
              </a:rPr>
              <a:t>Az </a:t>
            </a:r>
            <a:r>
              <a:rPr lang="en-US" sz="1800" dirty="0" err="1">
                <a:latin typeface="Book Antiqua" panose="02040602050305030304" pitchFamily="18" charset="0"/>
              </a:rPr>
              <a:t>örömhír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tanúságot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tesz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arról</a:t>
            </a:r>
            <a:r>
              <a:rPr lang="en-US" sz="1800" dirty="0">
                <a:latin typeface="Book Antiqua" panose="02040602050305030304" pitchFamily="18" charset="0"/>
              </a:rPr>
              <a:t>, </a:t>
            </a:r>
            <a:r>
              <a:rPr lang="en-US" sz="1800" dirty="0" err="1">
                <a:latin typeface="Book Antiqua" panose="02040602050305030304" pitchFamily="18" charset="0"/>
              </a:rPr>
              <a:t>hogy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Jézus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folyamatosan</a:t>
            </a:r>
            <a:r>
              <a:rPr lang="en-US" sz="1800" dirty="0">
                <a:latin typeface="Book Antiqua" panose="02040602050305030304" pitchFamily="18" charset="0"/>
              </a:rPr>
              <a:t> a </a:t>
            </a:r>
            <a:r>
              <a:rPr lang="en-US" sz="1800" dirty="0" err="1">
                <a:latin typeface="Book Antiqua" panose="02040602050305030304" pitchFamily="18" charset="0"/>
              </a:rPr>
              <a:t>kirekesztett</a:t>
            </a:r>
            <a:r>
              <a:rPr lang="en-US" sz="1800" dirty="0">
                <a:latin typeface="Book Antiqua" panose="02040602050305030304" pitchFamily="18" charset="0"/>
              </a:rPr>
              <a:t>, </a:t>
            </a:r>
            <a:r>
              <a:rPr lang="en-US" sz="1800" dirty="0" err="1">
                <a:latin typeface="Book Antiqua" panose="02040602050305030304" pitchFamily="18" charset="0"/>
              </a:rPr>
              <a:t>marginalizált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és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elfelejtett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emberek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felé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közeledik</a:t>
            </a:r>
            <a:r>
              <a:rPr lang="en-US" sz="1800" dirty="0">
                <a:latin typeface="Book Antiqua" panose="0204060205030503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 err="1">
                <a:latin typeface="Book Antiqua" panose="02040602050305030304" pitchFamily="18" charset="0"/>
              </a:rPr>
              <a:t>Jézus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szolgálatának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jellemzője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az</a:t>
            </a:r>
            <a:r>
              <a:rPr lang="en-US" sz="1800" dirty="0">
                <a:latin typeface="Book Antiqua" panose="02040602050305030304" pitchFamily="18" charset="0"/>
              </a:rPr>
              <a:t>, </a:t>
            </a:r>
            <a:r>
              <a:rPr lang="en-US" sz="1800" dirty="0" err="1">
                <a:latin typeface="Book Antiqua" panose="02040602050305030304" pitchFamily="18" charset="0"/>
              </a:rPr>
              <a:t>hogy</a:t>
            </a:r>
            <a:r>
              <a:rPr lang="en-US" sz="1800" dirty="0">
                <a:latin typeface="Book Antiqua" panose="02040602050305030304" pitchFamily="18" charset="0"/>
              </a:rPr>
              <a:t> a hit </a:t>
            </a:r>
            <a:r>
              <a:rPr lang="en-US" sz="1800" dirty="0" err="1">
                <a:latin typeface="Book Antiqua" panose="02040602050305030304" pitchFamily="18" charset="0"/>
              </a:rPr>
              <a:t>mindig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akkor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jelenik</a:t>
            </a:r>
            <a:r>
              <a:rPr lang="en-US" sz="1800" dirty="0">
                <a:latin typeface="Book Antiqua" panose="02040602050305030304" pitchFamily="18" charset="0"/>
              </a:rPr>
              <a:t> meg, </a:t>
            </a:r>
            <a:r>
              <a:rPr lang="en-US" sz="1800" dirty="0" err="1">
                <a:latin typeface="Book Antiqua" panose="02040602050305030304" pitchFamily="18" charset="0"/>
              </a:rPr>
              <a:t>amikor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az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embereket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megbecsülik</a:t>
            </a:r>
            <a:r>
              <a:rPr lang="en-US" sz="1800" dirty="0">
                <a:latin typeface="Book Antiqua" panose="02040602050305030304" pitchFamily="18" charset="0"/>
              </a:rPr>
              <a:t>: ha </a:t>
            </a:r>
            <a:r>
              <a:rPr lang="en-US" sz="1800" dirty="0" err="1">
                <a:latin typeface="Book Antiqua" panose="02040602050305030304" pitchFamily="18" charset="0"/>
              </a:rPr>
              <a:t>kérésük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meghallgatásra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talál</a:t>
            </a:r>
            <a:r>
              <a:rPr lang="en-US" sz="1800" dirty="0">
                <a:latin typeface="Book Antiqua" panose="02040602050305030304" pitchFamily="18" charset="0"/>
              </a:rPr>
              <a:t>, ha </a:t>
            </a:r>
            <a:r>
              <a:rPr lang="en-US" sz="1800" dirty="0" err="1">
                <a:latin typeface="Book Antiqua" panose="02040602050305030304" pitchFamily="18" charset="0"/>
              </a:rPr>
              <a:t>segítségükre</a:t>
            </a:r>
            <a:r>
              <a:rPr lang="en-US" sz="1800" dirty="0">
                <a:latin typeface="Book Antiqua" panose="02040602050305030304" pitchFamily="18" charset="0"/>
              </a:rPr>
              <a:t> van </a:t>
            </a:r>
            <a:r>
              <a:rPr lang="en-US" sz="1800" dirty="0" err="1">
                <a:latin typeface="Book Antiqua" panose="02040602050305030304" pitchFamily="18" charset="0"/>
              </a:rPr>
              <a:t>nehézségeikben</a:t>
            </a:r>
            <a:r>
              <a:rPr lang="en-US" sz="1800" dirty="0">
                <a:latin typeface="Book Antiqua" panose="02040602050305030304" pitchFamily="18" charset="0"/>
              </a:rPr>
              <a:t>, ha </a:t>
            </a:r>
            <a:r>
              <a:rPr lang="en-US" sz="1800" dirty="0" err="1">
                <a:latin typeface="Book Antiqua" panose="02040602050305030304" pitchFamily="18" charset="0"/>
              </a:rPr>
              <a:t>jelenlétüket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értékelik</a:t>
            </a:r>
            <a:r>
              <a:rPr lang="en-US" sz="1800" dirty="0">
                <a:latin typeface="Book Antiqua" panose="02040602050305030304" pitchFamily="18" charset="0"/>
              </a:rPr>
              <a:t>, </a:t>
            </a:r>
            <a:r>
              <a:rPr lang="en-US" sz="1800" dirty="0" err="1">
                <a:latin typeface="Book Antiqua" panose="02040602050305030304" pitchFamily="18" charset="0"/>
              </a:rPr>
              <a:t>méltóságukat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Isten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tekintete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megerősíti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és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helyreállítja</a:t>
            </a:r>
            <a:r>
              <a:rPr lang="en-US" sz="1800" dirty="0">
                <a:latin typeface="Book Antiqua" panose="02040602050305030304" pitchFamily="18" charset="0"/>
              </a:rPr>
              <a:t> a </a:t>
            </a:r>
            <a:r>
              <a:rPr lang="en-US" sz="1800" dirty="0" err="1">
                <a:latin typeface="Book Antiqua" panose="02040602050305030304" pitchFamily="18" charset="0"/>
              </a:rPr>
              <a:t>közösségen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belül</a:t>
            </a:r>
            <a:r>
              <a:rPr lang="en-US" sz="1800" dirty="0">
                <a:latin typeface="Book Antiqua" panose="02040602050305030304" pitchFamily="18" charset="0"/>
              </a:rPr>
              <a:t> (pl. Mt 15, 21- 28, Jn 4, 1-42). </a:t>
            </a:r>
            <a:endParaRPr lang="en-US" sz="1400" b="1" i="1" dirty="0">
              <a:sym typeface="Arial"/>
            </a:endParaRPr>
          </a:p>
        </p:txBody>
      </p:sp>
      <p:pic>
        <p:nvPicPr>
          <p:cNvPr id="7" name="Kép 6" descr="A képen szöveg, személy látható&#10;&#10;Automatikusan generált leírás">
            <a:extLst>
              <a:ext uri="{FF2B5EF4-FFF2-40B4-BE49-F238E27FC236}">
                <a16:creationId xmlns:a16="http://schemas.microsoft.com/office/drawing/2014/main" id="{9E96CC53-F010-4060-A5E0-7E32D0BE6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7" r="-2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497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épület, építőanyag, szobor, kő látható&#10;&#10;Automatikusan generált leírás">
            <a:extLst>
              <a:ext uri="{FF2B5EF4-FFF2-40B4-BE49-F238E27FC236}">
                <a16:creationId xmlns:a16="http://schemas.microsoft.com/office/drawing/2014/main" id="{6203176F-C05D-4132-8E22-64328349C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8" b="1264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Google Shape;311;p26">
            <a:extLst>
              <a:ext uri="{FF2B5EF4-FFF2-40B4-BE49-F238E27FC236}">
                <a16:creationId xmlns:a16="http://schemas.microsoft.com/office/drawing/2014/main" id="{817E877A-3BE3-44AF-9034-179FF91F7105}"/>
              </a:ext>
            </a:extLst>
          </p:cNvPr>
          <p:cNvSpPr txBox="1">
            <a:spLocks/>
          </p:cNvSpPr>
          <p:nvPr/>
        </p:nvSpPr>
        <p:spPr>
          <a:xfrm>
            <a:off x="6345381" y="692943"/>
            <a:ext cx="5158140" cy="5472113"/>
          </a:xfrm>
          <a:prstGeom prst="rect">
            <a:avLst/>
          </a:prstGeom>
        </p:spPr>
        <p:txBody>
          <a:bodyPr spcFirstLastPara="1" vert="horz" lIns="91440" tIns="45720" rIns="91440" bIns="45720" numCol="1" rtlCol="0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4988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sz="2400" dirty="0">
                <a:latin typeface="Book Antiqua" panose="02040602050305030304" pitchFamily="18" charset="0"/>
              </a:rPr>
              <a:t>A </a:t>
            </a:r>
            <a:r>
              <a:rPr lang="en-US" sz="2400" b="1" dirty="0" err="1">
                <a:latin typeface="Book Antiqua" panose="02040602050305030304" pitchFamily="18" charset="0"/>
              </a:rPr>
              <a:t>második</a:t>
            </a:r>
            <a:r>
              <a:rPr lang="en-US" sz="2400" b="1" dirty="0">
                <a:latin typeface="Book Antiqua" panose="02040602050305030304" pitchFamily="18" charset="0"/>
              </a:rPr>
              <a:t> </a:t>
            </a:r>
            <a:r>
              <a:rPr lang="en-US" sz="2400" b="1" dirty="0" err="1">
                <a:latin typeface="Book Antiqua" panose="02040602050305030304" pitchFamily="18" charset="0"/>
              </a:rPr>
              <a:t>kép</a:t>
            </a:r>
            <a:r>
              <a:rPr lang="en-US" sz="2400" dirty="0">
                <a:latin typeface="Book Antiqua" panose="02040602050305030304" pitchFamily="18" charset="0"/>
              </a:rPr>
              <a:t> a </a:t>
            </a:r>
            <a:r>
              <a:rPr lang="en-US" sz="2400" dirty="0" err="1">
                <a:latin typeface="Book Antiqua" panose="02040602050305030304" pitchFamily="18" charset="0"/>
              </a:rPr>
              <a:t>Szentlélek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megtapasztalására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utal</a:t>
            </a:r>
            <a:r>
              <a:rPr lang="en-US" sz="2400" dirty="0">
                <a:latin typeface="Book Antiqua" panose="02040602050305030304" pitchFamily="18" charset="0"/>
              </a:rPr>
              <a:t>, </a:t>
            </a:r>
            <a:r>
              <a:rPr lang="en-US" sz="2400" dirty="0" err="1">
                <a:latin typeface="Book Antiqua" panose="02040602050305030304" pitchFamily="18" charset="0"/>
              </a:rPr>
              <a:t>amelyben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Péter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és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az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ősegyház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felismeri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annak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veszélyét</a:t>
            </a:r>
            <a:r>
              <a:rPr lang="en-US" sz="2400" dirty="0">
                <a:latin typeface="Book Antiqua" panose="02040602050305030304" pitchFamily="18" charset="0"/>
              </a:rPr>
              <a:t>, </a:t>
            </a:r>
            <a:r>
              <a:rPr lang="en-US" sz="2400" dirty="0" err="1">
                <a:latin typeface="Book Antiqua" panose="02040602050305030304" pitchFamily="18" charset="0"/>
              </a:rPr>
              <a:t>hogy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indokolatlan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korlátokat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állítson</a:t>
            </a:r>
            <a:r>
              <a:rPr lang="en-US" sz="2400" dirty="0">
                <a:latin typeface="Book Antiqua" panose="02040602050305030304" pitchFamily="18" charset="0"/>
              </a:rPr>
              <a:t> a hit </a:t>
            </a:r>
            <a:r>
              <a:rPr lang="en-US" sz="2400" dirty="0" err="1">
                <a:latin typeface="Book Antiqua" panose="02040602050305030304" pitchFamily="18" charset="0"/>
              </a:rPr>
              <a:t>terjedése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elé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  <a:endParaRPr lang="hu-HU" sz="2400" dirty="0">
              <a:latin typeface="Book Antiqua" panose="02040602050305030304" pitchFamily="18" charset="0"/>
            </a:endParaRPr>
          </a:p>
          <a:p>
            <a:pPr marL="0" indent="534988" algn="just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en-US" sz="2400" dirty="0" err="1">
                <a:latin typeface="Book Antiqua" panose="02040602050305030304" pitchFamily="18" charset="0"/>
              </a:rPr>
              <a:t>Amint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Pétert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megváltoztatta</a:t>
            </a:r>
            <a:r>
              <a:rPr lang="en-US" sz="2400" dirty="0">
                <a:latin typeface="Book Antiqua" panose="02040602050305030304" pitchFamily="18" charset="0"/>
              </a:rPr>
              <a:t> a </a:t>
            </a:r>
            <a:r>
              <a:rPr lang="en-US" sz="2400" dirty="0" err="1">
                <a:latin typeface="Book Antiqua" panose="02040602050305030304" pitchFamily="18" charset="0"/>
              </a:rPr>
              <a:t>Kornéliusszal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való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találkozás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tapasztalata</a:t>
            </a:r>
            <a:r>
              <a:rPr lang="en-US" sz="2400" dirty="0">
                <a:latin typeface="Book Antiqua" panose="02040602050305030304" pitchFamily="18" charset="0"/>
              </a:rPr>
              <a:t>, </a:t>
            </a:r>
            <a:r>
              <a:rPr lang="en-US" sz="2400" dirty="0" err="1">
                <a:latin typeface="Book Antiqua" panose="02040602050305030304" pitchFamily="18" charset="0"/>
              </a:rPr>
              <a:t>nekünk</a:t>
            </a:r>
            <a:r>
              <a:rPr lang="en-US" sz="2400" dirty="0">
                <a:latin typeface="Book Antiqua" panose="02040602050305030304" pitchFamily="18" charset="0"/>
              </a:rPr>
              <a:t> is </a:t>
            </a:r>
            <a:r>
              <a:rPr lang="en-US" sz="2400" dirty="0" err="1">
                <a:latin typeface="Book Antiqua" panose="02040602050305030304" pitchFamily="18" charset="0"/>
              </a:rPr>
              <a:t>engednünk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kell</a:t>
            </a:r>
            <a:r>
              <a:rPr lang="en-US" sz="2400" dirty="0">
                <a:latin typeface="Book Antiqua" panose="02040602050305030304" pitchFamily="18" charset="0"/>
              </a:rPr>
              <a:t>, </a:t>
            </a:r>
            <a:r>
              <a:rPr lang="en-US" sz="2400" dirty="0" err="1">
                <a:latin typeface="Book Antiqua" panose="02040602050305030304" pitchFamily="18" charset="0"/>
              </a:rPr>
              <a:t>hogy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átalakuljunk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attól</a:t>
            </a:r>
            <a:r>
              <a:rPr lang="en-US" sz="2400" dirty="0">
                <a:latin typeface="Book Antiqua" panose="02040602050305030304" pitchFamily="18" charset="0"/>
              </a:rPr>
              <a:t>, </a:t>
            </a:r>
            <a:r>
              <a:rPr lang="en-US" sz="2400" dirty="0" err="1">
                <a:latin typeface="Book Antiqua" panose="02040602050305030304" pitchFamily="18" charset="0"/>
              </a:rPr>
              <a:t>amire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Isten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meghív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latin typeface="Book Antiqua" panose="02040602050305030304" pitchFamily="18" charset="0"/>
              </a:rPr>
              <a:t>minket</a:t>
            </a:r>
            <a:r>
              <a:rPr lang="en-US" sz="2400" dirty="0">
                <a:latin typeface="Book Antiqua" panose="02040602050305030304" pitchFamily="18" charset="0"/>
              </a:rPr>
              <a:t> (</a:t>
            </a:r>
            <a:r>
              <a:rPr lang="en-US" sz="2400" dirty="0" err="1">
                <a:latin typeface="Book Antiqua" panose="02040602050305030304" pitchFamily="18" charset="0"/>
              </a:rPr>
              <a:t>ApCsel</a:t>
            </a:r>
            <a:r>
              <a:rPr lang="en-US" sz="2400" dirty="0">
                <a:latin typeface="Book Antiqua" panose="02040602050305030304" pitchFamily="18" charset="0"/>
              </a:rPr>
              <a:t> 10). </a:t>
            </a:r>
          </a:p>
        </p:txBody>
      </p:sp>
    </p:spTree>
    <p:extLst>
      <p:ext uri="{BB962C8B-B14F-4D97-AF65-F5344CB8AC3E}">
        <p14:creationId xmlns:p14="http://schemas.microsoft.com/office/powerpoint/2010/main" val="31466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1407</Words>
  <Application>Microsoft Office PowerPoint</Application>
  <PresentationFormat>Szélesvásznú</PresentationFormat>
  <Paragraphs>68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Helvetica Neue Light</vt:lpstr>
      <vt:lpstr>Office-téma</vt:lpstr>
      <vt:lpstr>PowerPoint-bemutató</vt:lpstr>
      <vt:lpstr>PowerPoint-bemutató</vt:lpstr>
      <vt:lpstr>PowerPoint-bemutató</vt:lpstr>
      <vt:lpstr>A Szentlélek vezetésével az Egyház válaszoljon eredeti hivatására, hogy Isten népének teljes bevonásával végezze küldetését.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konzultációnál feltehető kérdések: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Dicu Adrian</dc:creator>
  <cp:lastModifiedBy>Catolica Arhiepiscopia Romano</cp:lastModifiedBy>
  <cp:revision>25</cp:revision>
  <dcterms:created xsi:type="dcterms:W3CDTF">2021-11-19T12:28:01Z</dcterms:created>
  <dcterms:modified xsi:type="dcterms:W3CDTF">2021-11-25T13:33:38Z</dcterms:modified>
</cp:coreProperties>
</file>